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notesSlides/notesSlide1.xml" ContentType="application/vnd.openxmlformats-officedocument.presentationml.notesSlide+xml"/>
  <Override PartName="/ppt/media/image26.jpg" ContentType="image/jpeg"/>
  <Override PartName="/ppt/media/image27.jpg" ContentType="image/jpeg"/>
  <Override PartName="/ppt/media/image28.jpg" ContentType="image/jpeg"/>
  <Override PartName="/ppt/notesSlides/notesSlide2.xml" ContentType="application/vnd.openxmlformats-officedocument.presentationml.notesSlide+xml"/>
  <Override PartName="/ppt/media/image3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6.jpg" ContentType="image/jpeg"/>
  <Override PartName="/ppt/notesSlides/notesSlide5.xml" ContentType="application/vnd.openxmlformats-officedocument.presentationml.notesSlide+xml"/>
  <Override PartName="/ppt/media/image39.jpg" ContentType="image/jpeg"/>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media/image45.jpg" ContentType="image/jpeg"/>
  <Override PartName="/ppt/notesSlides/notesSlide8.xml" ContentType="application/vnd.openxmlformats-officedocument.presentationml.notesSlide+xml"/>
  <Override PartName="/ppt/media/image4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63.jpg" ContentType="image/jpeg"/>
  <Override PartName="/ppt/media/image64.jpg" ContentType="image/jpeg"/>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media/image7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9"/>
  </p:notesMasterIdLst>
  <p:sldIdLst>
    <p:sldId id="316" r:id="rId2"/>
    <p:sldId id="317" r:id="rId3"/>
    <p:sldId id="318" r:id="rId4"/>
    <p:sldId id="319" r:id="rId5"/>
    <p:sldId id="283" r:id="rId6"/>
    <p:sldId id="282" r:id="rId7"/>
    <p:sldId id="284" r:id="rId8"/>
    <p:sldId id="285" r:id="rId9"/>
    <p:sldId id="286" r:id="rId10"/>
    <p:sldId id="287" r:id="rId11"/>
    <p:sldId id="288" r:id="rId12"/>
    <p:sldId id="290" r:id="rId13"/>
    <p:sldId id="291" r:id="rId14"/>
    <p:sldId id="292" r:id="rId15"/>
    <p:sldId id="293" r:id="rId16"/>
    <p:sldId id="294" r:id="rId17"/>
    <p:sldId id="360" r:id="rId18"/>
    <p:sldId id="296" r:id="rId19"/>
    <p:sldId id="297" r:id="rId20"/>
    <p:sldId id="298" r:id="rId21"/>
    <p:sldId id="361" r:id="rId22"/>
    <p:sldId id="299" r:id="rId23"/>
    <p:sldId id="300" r:id="rId24"/>
    <p:sldId id="302" r:id="rId25"/>
    <p:sldId id="305" r:id="rId26"/>
    <p:sldId id="306" r:id="rId27"/>
    <p:sldId id="307" r:id="rId28"/>
    <p:sldId id="308" r:id="rId29"/>
    <p:sldId id="309" r:id="rId30"/>
    <p:sldId id="310" r:id="rId31"/>
    <p:sldId id="311" r:id="rId32"/>
    <p:sldId id="312" r:id="rId33"/>
    <p:sldId id="313" r:id="rId34"/>
    <p:sldId id="314" r:id="rId35"/>
    <p:sldId id="315" r:id="rId36"/>
    <p:sldId id="320" r:id="rId37"/>
    <p:sldId id="321" r:id="rId38"/>
    <p:sldId id="303" r:id="rId39"/>
    <p:sldId id="301" r:id="rId40"/>
    <p:sldId id="350" r:id="rId41"/>
    <p:sldId id="349" r:id="rId42"/>
    <p:sldId id="352" r:id="rId43"/>
    <p:sldId id="351" r:id="rId44"/>
    <p:sldId id="354" r:id="rId45"/>
    <p:sldId id="353" r:id="rId46"/>
    <p:sldId id="322" r:id="rId47"/>
    <p:sldId id="323" r:id="rId48"/>
    <p:sldId id="324" r:id="rId49"/>
    <p:sldId id="355" r:id="rId50"/>
    <p:sldId id="356" r:id="rId51"/>
    <p:sldId id="326" r:id="rId52"/>
    <p:sldId id="327" r:id="rId53"/>
    <p:sldId id="328" r:id="rId54"/>
    <p:sldId id="329" r:id="rId55"/>
    <p:sldId id="330" r:id="rId56"/>
    <p:sldId id="331" r:id="rId57"/>
    <p:sldId id="332" r:id="rId58"/>
    <p:sldId id="333" r:id="rId59"/>
    <p:sldId id="334" r:id="rId60"/>
    <p:sldId id="335" r:id="rId61"/>
    <p:sldId id="357" r:id="rId62"/>
    <p:sldId id="358" r:id="rId63"/>
    <p:sldId id="336" r:id="rId64"/>
    <p:sldId id="337" r:id="rId65"/>
    <p:sldId id="339" r:id="rId66"/>
    <p:sldId id="340" r:id="rId67"/>
    <p:sldId id="364" r:id="rId68"/>
    <p:sldId id="341" r:id="rId69"/>
    <p:sldId id="362" r:id="rId70"/>
    <p:sldId id="342" r:id="rId71"/>
    <p:sldId id="363" r:id="rId72"/>
    <p:sldId id="343" r:id="rId73"/>
    <p:sldId id="344" r:id="rId74"/>
    <p:sldId id="345" r:id="rId75"/>
    <p:sldId id="346" r:id="rId76"/>
    <p:sldId id="347" r:id="rId77"/>
    <p:sldId id="348" r:id="rId7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A2A"/>
    <a:srgbClr val="920000"/>
    <a:srgbClr val="FCFBF4"/>
    <a:srgbClr val="FBFBFB"/>
    <a:srgbClr val="CC0066"/>
    <a:srgbClr val="FFFF99"/>
    <a:srgbClr val="FF8181"/>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765" autoAdjust="0"/>
    <p:restoredTop sz="88745" autoAdjust="0"/>
  </p:normalViewPr>
  <p:slideViewPr>
    <p:cSldViewPr>
      <p:cViewPr varScale="1">
        <p:scale>
          <a:sx n="76" d="100"/>
          <a:sy n="76" d="100"/>
        </p:scale>
        <p:origin x="367" y="3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20558"/>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r>
            <a:rPr lang="es-ES" dirty="0"/>
            <a:t>Secuenciales</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r>
            <a:rPr lang="es-ES" dirty="0"/>
            <a:t>Selectivas o De Decisión</a:t>
          </a:r>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r>
            <a:rPr lang="es-ES" dirty="0"/>
            <a:t>Repetitivas</a:t>
          </a:r>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9BAF6-77AA-48FA-AE1C-C6BDA3F343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807AA15-C1C8-482A-A43F-D98FCEB27FC0}">
      <dgm:prSet phldrT="[Texto]" custT="1"/>
      <dgm:spPr/>
      <dgm:t>
        <a:bodyPr/>
        <a:lstStyle/>
        <a:p>
          <a:r>
            <a:rPr lang="es-ES" sz="2800" dirty="0"/>
            <a:t>Byte</a:t>
          </a:r>
        </a:p>
      </dgm:t>
    </dgm:pt>
    <dgm:pt modelId="{7ED19558-23E0-442F-B98C-EC24A4861E1B}" type="parTrans" cxnId="{7C148C7B-98B5-462C-AEEF-85B8D65D40D5}">
      <dgm:prSet/>
      <dgm:spPr/>
      <dgm:t>
        <a:bodyPr/>
        <a:lstStyle/>
        <a:p>
          <a:endParaRPr lang="es-ES" sz="2800"/>
        </a:p>
      </dgm:t>
    </dgm:pt>
    <dgm:pt modelId="{723F984D-9BF9-4052-876E-A26544E56E0E}" type="sibTrans" cxnId="{7C148C7B-98B5-462C-AEEF-85B8D65D40D5}">
      <dgm:prSet/>
      <dgm:spPr/>
      <dgm:t>
        <a:bodyPr/>
        <a:lstStyle/>
        <a:p>
          <a:endParaRPr lang="es-ES" sz="2800"/>
        </a:p>
      </dgm:t>
    </dgm:pt>
    <dgm:pt modelId="{2245B2F6-560D-488D-80D4-9CBBDE1987B9}">
      <dgm:prSet phldrT="[Texto]" custT="1"/>
      <dgm:spPr/>
      <dgm:t>
        <a:bodyPr/>
        <a:lstStyle/>
        <a:p>
          <a:r>
            <a:rPr lang="es-ES" sz="2000" dirty="0"/>
            <a:t>13 grados</a:t>
          </a:r>
        </a:p>
      </dgm:t>
    </dgm:pt>
    <dgm:pt modelId="{1784035F-1748-4CBF-B45F-0182B4D085FF}" type="parTrans" cxnId="{4DA2CCF5-70E8-4AD2-BD8B-37166D370F56}">
      <dgm:prSet/>
      <dgm:spPr/>
      <dgm:t>
        <a:bodyPr/>
        <a:lstStyle/>
        <a:p>
          <a:endParaRPr lang="es-ES" sz="2800"/>
        </a:p>
      </dgm:t>
    </dgm:pt>
    <dgm:pt modelId="{8C40E395-576E-4BE6-BBBB-F76784C6F429}" type="sibTrans" cxnId="{4DA2CCF5-70E8-4AD2-BD8B-37166D370F56}">
      <dgm:prSet/>
      <dgm:spPr/>
      <dgm:t>
        <a:bodyPr/>
        <a:lstStyle/>
        <a:p>
          <a:endParaRPr lang="es-ES" sz="2800"/>
        </a:p>
      </dgm:t>
    </dgm:pt>
    <dgm:pt modelId="{72542520-C8F4-4DF2-B3F1-3B7856761EF4}">
      <dgm:prSet phldrT="[Texto]" custT="1"/>
      <dgm:spPr/>
      <dgm:t>
        <a:bodyPr/>
        <a:lstStyle/>
        <a:p>
          <a:r>
            <a:rPr lang="es-ES" sz="2800" dirty="0"/>
            <a:t>Short</a:t>
          </a:r>
        </a:p>
      </dgm:t>
    </dgm:pt>
    <dgm:pt modelId="{5E703756-E301-4586-8F66-4F757189F13B}" type="parTrans" cxnId="{BD4B2885-5F9A-4F81-8BB8-A64AD0446911}">
      <dgm:prSet/>
      <dgm:spPr/>
      <dgm:t>
        <a:bodyPr/>
        <a:lstStyle/>
        <a:p>
          <a:endParaRPr lang="es-ES" sz="2800"/>
        </a:p>
      </dgm:t>
    </dgm:pt>
    <dgm:pt modelId="{5D768E40-2159-40DC-98A4-ECBF39414FD3}" type="sibTrans" cxnId="{BD4B2885-5F9A-4F81-8BB8-A64AD0446911}">
      <dgm:prSet/>
      <dgm:spPr/>
      <dgm:t>
        <a:bodyPr/>
        <a:lstStyle/>
        <a:p>
          <a:endParaRPr lang="es-ES" sz="2800"/>
        </a:p>
      </dgm:t>
    </dgm:pt>
    <dgm:pt modelId="{AA9A752B-3C74-4ADD-AEF4-0C385C567C93}">
      <dgm:prSet phldrT="[Texto]" custT="1"/>
      <dgm:spPr/>
      <dgm:t>
        <a:bodyPr/>
        <a:lstStyle/>
        <a:p>
          <a:r>
            <a:rPr lang="es-ES" sz="2000" dirty="0"/>
            <a:t>12 años</a:t>
          </a:r>
        </a:p>
      </dgm:t>
    </dgm:pt>
    <dgm:pt modelId="{574B8FE0-94CE-4DBC-BEEA-EE3776AABF3C}" type="parTrans" cxnId="{118EC045-E241-4EF6-BFA6-CDAE48788638}">
      <dgm:prSet/>
      <dgm:spPr/>
      <dgm:t>
        <a:bodyPr/>
        <a:lstStyle/>
        <a:p>
          <a:endParaRPr lang="es-ES" sz="2800"/>
        </a:p>
      </dgm:t>
    </dgm:pt>
    <dgm:pt modelId="{F6822A0D-8624-4438-9031-274CC6934BA3}" type="sibTrans" cxnId="{118EC045-E241-4EF6-BFA6-CDAE48788638}">
      <dgm:prSet/>
      <dgm:spPr/>
      <dgm:t>
        <a:bodyPr/>
        <a:lstStyle/>
        <a:p>
          <a:endParaRPr lang="es-ES" sz="2800"/>
        </a:p>
      </dgm:t>
    </dgm:pt>
    <dgm:pt modelId="{FA57294C-370D-455E-9B4D-61F2E0393E31}">
      <dgm:prSet phldrT="[Texto]" custT="1"/>
      <dgm:spPr/>
      <dgm:t>
        <a:bodyPr/>
        <a:lstStyle/>
        <a:p>
          <a:r>
            <a:rPr lang="es-ES" sz="2800" dirty="0"/>
            <a:t>Entero</a:t>
          </a:r>
        </a:p>
      </dgm:t>
    </dgm:pt>
    <dgm:pt modelId="{C486B02C-03C6-462C-B4D7-C88B9164560F}" type="parTrans" cxnId="{58CDD71D-06B0-48D5-AADF-6D8F24A0A975}">
      <dgm:prSet/>
      <dgm:spPr/>
      <dgm:t>
        <a:bodyPr/>
        <a:lstStyle/>
        <a:p>
          <a:endParaRPr lang="es-ES" sz="2800"/>
        </a:p>
      </dgm:t>
    </dgm:pt>
    <dgm:pt modelId="{4F666A9A-5B04-40B6-8C98-A0AB5AE6A253}" type="sibTrans" cxnId="{58CDD71D-06B0-48D5-AADF-6D8F24A0A975}">
      <dgm:prSet/>
      <dgm:spPr/>
      <dgm:t>
        <a:bodyPr/>
        <a:lstStyle/>
        <a:p>
          <a:endParaRPr lang="es-ES" sz="2800"/>
        </a:p>
      </dgm:t>
    </dgm:pt>
    <dgm:pt modelId="{6E2A5CC6-AAE4-4019-9AC2-C41A48538181}">
      <dgm:prSet phldrT="[Texto]" custT="1"/>
      <dgm:spPr/>
      <dgm:t>
        <a:bodyPr/>
        <a:lstStyle/>
        <a:p>
          <a:r>
            <a:rPr lang="es-ES" sz="2800" dirty="0"/>
            <a:t>Long</a:t>
          </a:r>
        </a:p>
      </dgm:t>
    </dgm:pt>
    <dgm:pt modelId="{A7304013-C7FE-465A-9FDF-284358F8DE60}" type="parTrans" cxnId="{E0B2B5E6-3398-45F1-88C2-F1459050DA52}">
      <dgm:prSet/>
      <dgm:spPr/>
      <dgm:t>
        <a:bodyPr/>
        <a:lstStyle/>
        <a:p>
          <a:endParaRPr lang="es-ES" sz="2800"/>
        </a:p>
      </dgm:t>
    </dgm:pt>
    <dgm:pt modelId="{17A208F5-34BF-420F-89AE-165184F53E8F}" type="sibTrans" cxnId="{E0B2B5E6-3398-45F1-88C2-F1459050DA52}">
      <dgm:prSet/>
      <dgm:spPr/>
      <dgm:t>
        <a:bodyPr/>
        <a:lstStyle/>
        <a:p>
          <a:endParaRPr lang="es-ES" sz="2800"/>
        </a:p>
      </dgm:t>
    </dgm:pt>
    <dgm:pt modelId="{0D95266B-DF18-4398-8B77-8F30235C687E}">
      <dgm:prSet phldrT="[Texto]" custT="1"/>
      <dgm:spPr/>
      <dgm:t>
        <a:bodyPr/>
        <a:lstStyle/>
        <a:p>
          <a:r>
            <a:rPr lang="es-ES" sz="2000" dirty="0"/>
            <a:t>111000 programadores</a:t>
          </a:r>
        </a:p>
      </dgm:t>
    </dgm:pt>
    <dgm:pt modelId="{1E87DC25-DC98-41DA-B65C-7C3B93D353B9}" type="parTrans" cxnId="{D074670C-F82E-4C29-9BF0-4E193BB34818}">
      <dgm:prSet/>
      <dgm:spPr/>
      <dgm:t>
        <a:bodyPr/>
        <a:lstStyle/>
        <a:p>
          <a:endParaRPr lang="es-ES" sz="2800"/>
        </a:p>
      </dgm:t>
    </dgm:pt>
    <dgm:pt modelId="{359F6382-BD6B-413D-A003-5FDAB115DB2E}" type="sibTrans" cxnId="{D074670C-F82E-4C29-9BF0-4E193BB34818}">
      <dgm:prSet/>
      <dgm:spPr/>
      <dgm:t>
        <a:bodyPr/>
        <a:lstStyle/>
        <a:p>
          <a:endParaRPr lang="es-ES" sz="2800"/>
        </a:p>
      </dgm:t>
    </dgm:pt>
    <dgm:pt modelId="{E6D0ECE5-C3B3-4ECB-8991-C0568D270EFD}">
      <dgm:prSet phldrT="[Texto]" custT="1"/>
      <dgm:spPr/>
      <dgm:t>
        <a:bodyPr/>
        <a:lstStyle/>
        <a:p>
          <a:r>
            <a:rPr lang="es-ES" sz="2000" dirty="0"/>
            <a:t>30546789165 - Nº de </a:t>
          </a:r>
          <a:r>
            <a:rPr lang="es-ES" sz="2000" dirty="0" err="1"/>
            <a:t>Cuit</a:t>
          </a:r>
          <a:endParaRPr lang="es-ES" sz="2000" dirty="0"/>
        </a:p>
      </dgm:t>
    </dgm:pt>
    <dgm:pt modelId="{8066F205-A6F2-45E9-B0F8-F66332F87E5B}" type="parTrans" cxnId="{038A7452-91EE-4164-A64B-E16F24DE3685}">
      <dgm:prSet/>
      <dgm:spPr/>
      <dgm:t>
        <a:bodyPr/>
        <a:lstStyle/>
        <a:p>
          <a:endParaRPr lang="es-ES" sz="2800"/>
        </a:p>
      </dgm:t>
    </dgm:pt>
    <dgm:pt modelId="{F0AE7D47-3D98-41F1-B055-68A0D738E6A6}" type="sibTrans" cxnId="{038A7452-91EE-4164-A64B-E16F24DE3685}">
      <dgm:prSet/>
      <dgm:spPr/>
      <dgm:t>
        <a:bodyPr/>
        <a:lstStyle/>
        <a:p>
          <a:endParaRPr lang="es-ES" sz="2800"/>
        </a:p>
      </dgm:t>
    </dgm:pt>
    <dgm:pt modelId="{31523C37-B25B-49CB-BFAA-EC3FB20CC928}" type="pres">
      <dgm:prSet presAssocID="{F9B9BAF6-77AA-48FA-AE1C-C6BDA3F3437A}" presName="linear" presStyleCnt="0">
        <dgm:presLayoutVars>
          <dgm:animLvl val="lvl"/>
          <dgm:resizeHandles val="exact"/>
        </dgm:presLayoutVars>
      </dgm:prSet>
      <dgm:spPr/>
    </dgm:pt>
    <dgm:pt modelId="{057A2BAC-FBE6-4B8C-B294-F93B86FE22BC}" type="pres">
      <dgm:prSet presAssocID="{2807AA15-C1C8-482A-A43F-D98FCEB27FC0}" presName="parentText" presStyleLbl="node1" presStyleIdx="0" presStyleCnt="4">
        <dgm:presLayoutVars>
          <dgm:chMax val="0"/>
          <dgm:bulletEnabled val="1"/>
        </dgm:presLayoutVars>
      </dgm:prSet>
      <dgm:spPr/>
    </dgm:pt>
    <dgm:pt modelId="{63316957-98F9-4B36-B2A0-FF84A8BF03A8}" type="pres">
      <dgm:prSet presAssocID="{2807AA15-C1C8-482A-A43F-D98FCEB27FC0}" presName="childText" presStyleLbl="revTx" presStyleIdx="0" presStyleCnt="4">
        <dgm:presLayoutVars>
          <dgm:bulletEnabled val="1"/>
        </dgm:presLayoutVars>
      </dgm:prSet>
      <dgm:spPr/>
    </dgm:pt>
    <dgm:pt modelId="{8996F879-40B0-4FA5-91C6-5FDE73D7346E}" type="pres">
      <dgm:prSet presAssocID="{72542520-C8F4-4DF2-B3F1-3B7856761EF4}" presName="parentText" presStyleLbl="node1" presStyleIdx="1" presStyleCnt="4">
        <dgm:presLayoutVars>
          <dgm:chMax val="0"/>
          <dgm:bulletEnabled val="1"/>
        </dgm:presLayoutVars>
      </dgm:prSet>
      <dgm:spPr/>
    </dgm:pt>
    <dgm:pt modelId="{E9FEECC7-1473-4C92-B908-01D8E30364E9}" type="pres">
      <dgm:prSet presAssocID="{72542520-C8F4-4DF2-B3F1-3B7856761EF4}" presName="childText" presStyleLbl="revTx" presStyleIdx="1" presStyleCnt="4">
        <dgm:presLayoutVars>
          <dgm:bulletEnabled val="1"/>
        </dgm:presLayoutVars>
      </dgm:prSet>
      <dgm:spPr/>
    </dgm:pt>
    <dgm:pt modelId="{1E217FB5-73D2-4C71-87AB-3C3AB2368049}" type="pres">
      <dgm:prSet presAssocID="{FA57294C-370D-455E-9B4D-61F2E0393E31}" presName="parentText" presStyleLbl="node1" presStyleIdx="2" presStyleCnt="4">
        <dgm:presLayoutVars>
          <dgm:chMax val="0"/>
          <dgm:bulletEnabled val="1"/>
        </dgm:presLayoutVars>
      </dgm:prSet>
      <dgm:spPr/>
    </dgm:pt>
    <dgm:pt modelId="{1770EBC7-83AC-4012-A583-C1472E83FD3B}" type="pres">
      <dgm:prSet presAssocID="{FA57294C-370D-455E-9B4D-61F2E0393E31}" presName="childText" presStyleLbl="revTx" presStyleIdx="2" presStyleCnt="4">
        <dgm:presLayoutVars>
          <dgm:bulletEnabled val="1"/>
        </dgm:presLayoutVars>
      </dgm:prSet>
      <dgm:spPr/>
    </dgm:pt>
    <dgm:pt modelId="{B6D85588-697D-4203-937C-3B64CED28EE1}" type="pres">
      <dgm:prSet presAssocID="{6E2A5CC6-AAE4-4019-9AC2-C41A48538181}" presName="parentText" presStyleLbl="node1" presStyleIdx="3" presStyleCnt="4">
        <dgm:presLayoutVars>
          <dgm:chMax val="0"/>
          <dgm:bulletEnabled val="1"/>
        </dgm:presLayoutVars>
      </dgm:prSet>
      <dgm:spPr/>
    </dgm:pt>
    <dgm:pt modelId="{2D2B5CA9-DA76-4CA8-A016-9D1FCF5B4D1B}" type="pres">
      <dgm:prSet presAssocID="{6E2A5CC6-AAE4-4019-9AC2-C41A48538181}" presName="childText" presStyleLbl="revTx" presStyleIdx="3" presStyleCnt="4">
        <dgm:presLayoutVars>
          <dgm:bulletEnabled val="1"/>
        </dgm:presLayoutVars>
      </dgm:prSet>
      <dgm:spPr/>
    </dgm:pt>
  </dgm:ptLst>
  <dgm:cxnLst>
    <dgm:cxn modelId="{BD4B2885-5F9A-4F81-8BB8-A64AD0446911}" srcId="{F9B9BAF6-77AA-48FA-AE1C-C6BDA3F3437A}" destId="{72542520-C8F4-4DF2-B3F1-3B7856761EF4}" srcOrd="1" destOrd="0" parTransId="{5E703756-E301-4586-8F66-4F757189F13B}" sibTransId="{5D768E40-2159-40DC-98A4-ECBF39414FD3}"/>
    <dgm:cxn modelId="{7C148C7B-98B5-462C-AEEF-85B8D65D40D5}" srcId="{F9B9BAF6-77AA-48FA-AE1C-C6BDA3F3437A}" destId="{2807AA15-C1C8-482A-A43F-D98FCEB27FC0}" srcOrd="0" destOrd="0" parTransId="{7ED19558-23E0-442F-B98C-EC24A4861E1B}" sibTransId="{723F984D-9BF9-4052-876E-A26544E56E0E}"/>
    <dgm:cxn modelId="{D01A9613-82A5-46D0-AE60-943018987047}" type="presOf" srcId="{AA9A752B-3C74-4ADD-AEF4-0C385C567C93}" destId="{E9FEECC7-1473-4C92-B908-01D8E30364E9}" srcOrd="0" destOrd="0" presId="urn:microsoft.com/office/officeart/2005/8/layout/vList2"/>
    <dgm:cxn modelId="{A4D0D230-6C86-4942-B3CC-65E4D9A64EF2}" type="presOf" srcId="{6E2A5CC6-AAE4-4019-9AC2-C41A48538181}" destId="{B6D85588-697D-4203-937C-3B64CED28EE1}" srcOrd="0" destOrd="0" presId="urn:microsoft.com/office/officeart/2005/8/layout/vList2"/>
    <dgm:cxn modelId="{58CDD71D-06B0-48D5-AADF-6D8F24A0A975}" srcId="{F9B9BAF6-77AA-48FA-AE1C-C6BDA3F3437A}" destId="{FA57294C-370D-455E-9B4D-61F2E0393E31}" srcOrd="2" destOrd="0" parTransId="{C486B02C-03C6-462C-B4D7-C88B9164560F}" sibTransId="{4F666A9A-5B04-40B6-8C98-A0AB5AE6A253}"/>
    <dgm:cxn modelId="{D8C53825-6F57-4DAF-996A-6D7A437591B2}" type="presOf" srcId="{FA57294C-370D-455E-9B4D-61F2E0393E31}" destId="{1E217FB5-73D2-4C71-87AB-3C3AB2368049}" srcOrd="0" destOrd="0" presId="urn:microsoft.com/office/officeart/2005/8/layout/vList2"/>
    <dgm:cxn modelId="{B4044D87-C504-4CA3-AB9A-FD993AB40696}" type="presOf" srcId="{E6D0ECE5-C3B3-4ECB-8991-C0568D270EFD}" destId="{2D2B5CA9-DA76-4CA8-A016-9D1FCF5B4D1B}" srcOrd="0" destOrd="0" presId="urn:microsoft.com/office/officeart/2005/8/layout/vList2"/>
    <dgm:cxn modelId="{D074670C-F82E-4C29-9BF0-4E193BB34818}" srcId="{FA57294C-370D-455E-9B4D-61F2E0393E31}" destId="{0D95266B-DF18-4398-8B77-8F30235C687E}" srcOrd="0" destOrd="0" parTransId="{1E87DC25-DC98-41DA-B65C-7C3B93D353B9}" sibTransId="{359F6382-BD6B-413D-A003-5FDAB115DB2E}"/>
    <dgm:cxn modelId="{92E7A4D2-64B6-4C17-BE54-ACD5A20F38EB}" type="presOf" srcId="{2245B2F6-560D-488D-80D4-9CBBDE1987B9}" destId="{63316957-98F9-4B36-B2A0-FF84A8BF03A8}" srcOrd="0" destOrd="0" presId="urn:microsoft.com/office/officeart/2005/8/layout/vList2"/>
    <dgm:cxn modelId="{6A2A4C00-583A-44FC-899E-A4467813F32F}" type="presOf" srcId="{2807AA15-C1C8-482A-A43F-D98FCEB27FC0}" destId="{057A2BAC-FBE6-4B8C-B294-F93B86FE22BC}" srcOrd="0" destOrd="0" presId="urn:microsoft.com/office/officeart/2005/8/layout/vList2"/>
    <dgm:cxn modelId="{118EC045-E241-4EF6-BFA6-CDAE48788638}" srcId="{72542520-C8F4-4DF2-B3F1-3B7856761EF4}" destId="{AA9A752B-3C74-4ADD-AEF4-0C385C567C93}" srcOrd="0" destOrd="0" parTransId="{574B8FE0-94CE-4DBC-BEEA-EE3776AABF3C}" sibTransId="{F6822A0D-8624-4438-9031-274CC6934BA3}"/>
    <dgm:cxn modelId="{01A6A533-CF21-4F77-99F1-4D87AD1C783C}" type="presOf" srcId="{72542520-C8F4-4DF2-B3F1-3B7856761EF4}" destId="{8996F879-40B0-4FA5-91C6-5FDE73D7346E}" srcOrd="0" destOrd="0" presId="urn:microsoft.com/office/officeart/2005/8/layout/vList2"/>
    <dgm:cxn modelId="{038A7452-91EE-4164-A64B-E16F24DE3685}" srcId="{6E2A5CC6-AAE4-4019-9AC2-C41A48538181}" destId="{E6D0ECE5-C3B3-4ECB-8991-C0568D270EFD}" srcOrd="0" destOrd="0" parTransId="{8066F205-A6F2-45E9-B0F8-F66332F87E5B}" sibTransId="{F0AE7D47-3D98-41F1-B055-68A0D738E6A6}"/>
    <dgm:cxn modelId="{E0B2B5E6-3398-45F1-88C2-F1459050DA52}" srcId="{F9B9BAF6-77AA-48FA-AE1C-C6BDA3F3437A}" destId="{6E2A5CC6-AAE4-4019-9AC2-C41A48538181}" srcOrd="3" destOrd="0" parTransId="{A7304013-C7FE-465A-9FDF-284358F8DE60}" sibTransId="{17A208F5-34BF-420F-89AE-165184F53E8F}"/>
    <dgm:cxn modelId="{7BD4B8C4-D90F-40B0-B7E5-93CCD1401DEC}" type="presOf" srcId="{F9B9BAF6-77AA-48FA-AE1C-C6BDA3F3437A}" destId="{31523C37-B25B-49CB-BFAA-EC3FB20CC928}" srcOrd="0" destOrd="0" presId="urn:microsoft.com/office/officeart/2005/8/layout/vList2"/>
    <dgm:cxn modelId="{4DA2CCF5-70E8-4AD2-BD8B-37166D370F56}" srcId="{2807AA15-C1C8-482A-A43F-D98FCEB27FC0}" destId="{2245B2F6-560D-488D-80D4-9CBBDE1987B9}" srcOrd="0" destOrd="0" parTransId="{1784035F-1748-4CBF-B45F-0182B4D085FF}" sibTransId="{8C40E395-576E-4BE6-BBBB-F76784C6F429}"/>
    <dgm:cxn modelId="{4B19E891-6335-41A6-9CEE-00966C870B75}" type="presOf" srcId="{0D95266B-DF18-4398-8B77-8F30235C687E}" destId="{1770EBC7-83AC-4012-A583-C1472E83FD3B}" srcOrd="0" destOrd="0" presId="urn:microsoft.com/office/officeart/2005/8/layout/vList2"/>
    <dgm:cxn modelId="{8FC4EE8A-892D-4673-9016-F78703E3BE95}" type="presParOf" srcId="{31523C37-B25B-49CB-BFAA-EC3FB20CC928}" destId="{057A2BAC-FBE6-4B8C-B294-F93B86FE22BC}" srcOrd="0" destOrd="0" presId="urn:microsoft.com/office/officeart/2005/8/layout/vList2"/>
    <dgm:cxn modelId="{B351B7A3-038D-40A3-9593-64A7B403DF39}" type="presParOf" srcId="{31523C37-B25B-49CB-BFAA-EC3FB20CC928}" destId="{63316957-98F9-4B36-B2A0-FF84A8BF03A8}" srcOrd="1" destOrd="0" presId="urn:microsoft.com/office/officeart/2005/8/layout/vList2"/>
    <dgm:cxn modelId="{0DA03518-1F77-4025-AD01-9AC6069569C5}" type="presParOf" srcId="{31523C37-B25B-49CB-BFAA-EC3FB20CC928}" destId="{8996F879-40B0-4FA5-91C6-5FDE73D7346E}" srcOrd="2" destOrd="0" presId="urn:microsoft.com/office/officeart/2005/8/layout/vList2"/>
    <dgm:cxn modelId="{75D974B0-D73B-4CCE-B840-E028EB81B7DF}" type="presParOf" srcId="{31523C37-B25B-49CB-BFAA-EC3FB20CC928}" destId="{E9FEECC7-1473-4C92-B908-01D8E30364E9}" srcOrd="3" destOrd="0" presId="urn:microsoft.com/office/officeart/2005/8/layout/vList2"/>
    <dgm:cxn modelId="{23B34ABD-92F5-4D9A-8854-6DCA00D58AE0}" type="presParOf" srcId="{31523C37-B25B-49CB-BFAA-EC3FB20CC928}" destId="{1E217FB5-73D2-4C71-87AB-3C3AB2368049}" srcOrd="4" destOrd="0" presId="urn:microsoft.com/office/officeart/2005/8/layout/vList2"/>
    <dgm:cxn modelId="{3936A5C6-DF26-45AD-A564-A0B463B7FF6B}" type="presParOf" srcId="{31523C37-B25B-49CB-BFAA-EC3FB20CC928}" destId="{1770EBC7-83AC-4012-A583-C1472E83FD3B}" srcOrd="5" destOrd="0" presId="urn:microsoft.com/office/officeart/2005/8/layout/vList2"/>
    <dgm:cxn modelId="{CBA5DEB4-5D68-47DB-8CC7-5F1B213C952C}" type="presParOf" srcId="{31523C37-B25B-49CB-BFAA-EC3FB20CC928}" destId="{B6D85588-697D-4203-937C-3B64CED28EE1}" srcOrd="6" destOrd="0" presId="urn:microsoft.com/office/officeart/2005/8/layout/vList2"/>
    <dgm:cxn modelId="{B7D6F7FA-CB80-4995-8FC8-75A762984B90}" type="presParOf" srcId="{31523C37-B25B-49CB-BFAA-EC3FB20CC928}" destId="{2D2B5CA9-DA76-4CA8-A016-9D1FCF5B4D1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B8479-A435-4265-9D5D-6ADC2DAC295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D485D595-0AAE-4F15-8A26-BD342928CE8D}">
      <dgm:prSet phldrT="[Texto]" custT="1"/>
      <dgm:spPr/>
      <dgm:t>
        <a:bodyPr/>
        <a:lstStyle/>
        <a:p>
          <a:r>
            <a:rPr lang="es-ES" sz="2800" dirty="0"/>
            <a:t>Flotante</a:t>
          </a:r>
          <a:endParaRPr lang="es-ES" sz="2400" dirty="0"/>
        </a:p>
      </dgm:t>
    </dgm:pt>
    <dgm:pt modelId="{03D046E6-35C5-40BE-8A29-31D0ADE7B7C5}" type="parTrans" cxnId="{9ED4F10F-7F42-416B-A443-0C3190303EEC}">
      <dgm:prSet/>
      <dgm:spPr/>
      <dgm:t>
        <a:bodyPr/>
        <a:lstStyle/>
        <a:p>
          <a:endParaRPr lang="es-ES" sz="1600"/>
        </a:p>
      </dgm:t>
    </dgm:pt>
    <dgm:pt modelId="{8317FE3B-8938-4471-9407-A31B0A877632}" type="sibTrans" cxnId="{9ED4F10F-7F42-416B-A443-0C3190303EEC}">
      <dgm:prSet/>
      <dgm:spPr/>
      <dgm:t>
        <a:bodyPr/>
        <a:lstStyle/>
        <a:p>
          <a:endParaRPr lang="es-ES" sz="1600"/>
        </a:p>
      </dgm:t>
    </dgm:pt>
    <dgm:pt modelId="{71BB778D-99E1-47C1-A495-BA54D5AF2B3D}">
      <dgm:prSet phldrT="[Texto]" custT="1"/>
      <dgm:spPr/>
      <dgm:t>
        <a:bodyPr/>
        <a:lstStyle/>
        <a:p>
          <a:r>
            <a:rPr lang="es-ES" sz="2000" dirty="0"/>
            <a:t>590.90 $</a:t>
          </a:r>
        </a:p>
      </dgm:t>
    </dgm:pt>
    <dgm:pt modelId="{8AD1592E-16B8-478D-AE07-14E38428C787}" type="parTrans" cxnId="{906F8108-C2FF-41C4-9391-8B415F6772C3}">
      <dgm:prSet/>
      <dgm:spPr/>
      <dgm:t>
        <a:bodyPr/>
        <a:lstStyle/>
        <a:p>
          <a:endParaRPr lang="es-ES" sz="1600"/>
        </a:p>
      </dgm:t>
    </dgm:pt>
    <dgm:pt modelId="{58724230-DFB3-4401-B43E-0B661044D634}" type="sibTrans" cxnId="{906F8108-C2FF-41C4-9391-8B415F6772C3}">
      <dgm:prSet/>
      <dgm:spPr/>
      <dgm:t>
        <a:bodyPr/>
        <a:lstStyle/>
        <a:p>
          <a:endParaRPr lang="es-ES" sz="1600"/>
        </a:p>
      </dgm:t>
    </dgm:pt>
    <dgm:pt modelId="{96EE222B-58AC-45B2-B41C-8977749D4CCF}">
      <dgm:prSet phldrT="[Texto]" custT="1"/>
      <dgm:spPr/>
      <dgm:t>
        <a:bodyPr/>
        <a:lstStyle/>
        <a:p>
          <a:r>
            <a:rPr lang="es-ES" sz="2800" dirty="0"/>
            <a:t>Decimal</a:t>
          </a:r>
        </a:p>
      </dgm:t>
    </dgm:pt>
    <dgm:pt modelId="{8BF71ECB-C2DD-4EEF-80D3-3F6DD5925754}" type="parTrans" cxnId="{CAE3376B-4183-47E6-B21E-2B70004F9697}">
      <dgm:prSet/>
      <dgm:spPr/>
      <dgm:t>
        <a:bodyPr/>
        <a:lstStyle/>
        <a:p>
          <a:endParaRPr lang="es-ES" sz="1600"/>
        </a:p>
      </dgm:t>
    </dgm:pt>
    <dgm:pt modelId="{299F8877-D623-4D9C-8FE1-E73A80E5F26F}" type="sibTrans" cxnId="{CAE3376B-4183-47E6-B21E-2B70004F9697}">
      <dgm:prSet/>
      <dgm:spPr/>
      <dgm:t>
        <a:bodyPr/>
        <a:lstStyle/>
        <a:p>
          <a:endParaRPr lang="es-ES" sz="1600"/>
        </a:p>
      </dgm:t>
    </dgm:pt>
    <dgm:pt modelId="{52B2791A-AA09-44E9-99FD-7BFEB4D0F2B9}">
      <dgm:prSet phldrT="[Texto]" custT="1"/>
      <dgm:spPr/>
      <dgm:t>
        <a:bodyPr/>
        <a:lstStyle/>
        <a:p>
          <a:r>
            <a:rPr lang="es-ES" sz="2000" dirty="0"/>
            <a:t>54378981,9181</a:t>
          </a:r>
        </a:p>
      </dgm:t>
    </dgm:pt>
    <dgm:pt modelId="{F4B9D514-10A5-4BFB-9EBD-1DFAB120357C}" type="parTrans" cxnId="{036A9CA6-4973-40E7-8FB2-B245181A2493}">
      <dgm:prSet/>
      <dgm:spPr/>
      <dgm:t>
        <a:bodyPr/>
        <a:lstStyle/>
        <a:p>
          <a:endParaRPr lang="es-ES" sz="1600"/>
        </a:p>
      </dgm:t>
    </dgm:pt>
    <dgm:pt modelId="{6178B6D9-A64C-4A23-9196-730E98559B62}" type="sibTrans" cxnId="{036A9CA6-4973-40E7-8FB2-B245181A2493}">
      <dgm:prSet/>
      <dgm:spPr/>
      <dgm:t>
        <a:bodyPr/>
        <a:lstStyle/>
        <a:p>
          <a:endParaRPr lang="es-ES" sz="1600"/>
        </a:p>
      </dgm:t>
    </dgm:pt>
    <dgm:pt modelId="{69E15D09-94A1-48E1-9ED6-BAA22B0306F9}">
      <dgm:prSet phldrT="[Texto]" custT="1"/>
      <dgm:spPr/>
      <dgm:t>
        <a:bodyPr/>
        <a:lstStyle/>
        <a:p>
          <a:r>
            <a:rPr lang="es-ES" sz="2800" dirty="0"/>
            <a:t>Booleano</a:t>
          </a:r>
        </a:p>
      </dgm:t>
    </dgm:pt>
    <dgm:pt modelId="{3A6249D0-8700-46B7-8B09-42BF3BA1EEDA}" type="parTrans" cxnId="{DDDB94B6-2F4C-404E-A481-55A5009A44E8}">
      <dgm:prSet/>
      <dgm:spPr/>
      <dgm:t>
        <a:bodyPr/>
        <a:lstStyle/>
        <a:p>
          <a:endParaRPr lang="es-ES" sz="1600"/>
        </a:p>
      </dgm:t>
    </dgm:pt>
    <dgm:pt modelId="{CABB66BE-694D-4D10-B09E-6934EE53CE92}" type="sibTrans" cxnId="{DDDB94B6-2F4C-404E-A481-55A5009A44E8}">
      <dgm:prSet/>
      <dgm:spPr/>
      <dgm:t>
        <a:bodyPr/>
        <a:lstStyle/>
        <a:p>
          <a:endParaRPr lang="es-ES" sz="1600"/>
        </a:p>
      </dgm:t>
    </dgm:pt>
    <dgm:pt modelId="{5B25EECE-B364-4D8F-99FB-9F5E24BBA961}">
      <dgm:prSet phldrT="[Texto]" custT="1"/>
      <dgm:spPr/>
      <dgm:t>
        <a:bodyPr/>
        <a:lstStyle/>
        <a:p>
          <a:r>
            <a:rPr lang="es-ES" sz="2000" dirty="0"/>
            <a:t>True / False</a:t>
          </a:r>
        </a:p>
      </dgm:t>
    </dgm:pt>
    <dgm:pt modelId="{021B7726-5394-40E0-8595-7B63623965CC}" type="parTrans" cxnId="{7EAAEC9C-A37D-4CCD-8262-4BF8B620FC3A}">
      <dgm:prSet/>
      <dgm:spPr/>
      <dgm:t>
        <a:bodyPr/>
        <a:lstStyle/>
        <a:p>
          <a:endParaRPr lang="es-ES" sz="1600"/>
        </a:p>
      </dgm:t>
    </dgm:pt>
    <dgm:pt modelId="{913EF28B-F9FB-4041-98CD-1C3A54AF916B}" type="sibTrans" cxnId="{7EAAEC9C-A37D-4CCD-8262-4BF8B620FC3A}">
      <dgm:prSet/>
      <dgm:spPr/>
      <dgm:t>
        <a:bodyPr/>
        <a:lstStyle/>
        <a:p>
          <a:endParaRPr lang="es-ES" sz="1600"/>
        </a:p>
      </dgm:t>
    </dgm:pt>
    <dgm:pt modelId="{5C3377DB-6158-4EC3-8081-DFC13FAC6535}" type="pres">
      <dgm:prSet presAssocID="{6A7B8479-A435-4265-9D5D-6ADC2DAC2956}" presName="linear" presStyleCnt="0">
        <dgm:presLayoutVars>
          <dgm:animLvl val="lvl"/>
          <dgm:resizeHandles val="exact"/>
        </dgm:presLayoutVars>
      </dgm:prSet>
      <dgm:spPr/>
    </dgm:pt>
    <dgm:pt modelId="{563EBD33-33DD-492A-9F9B-AAB7184AC678}" type="pres">
      <dgm:prSet presAssocID="{D485D595-0AAE-4F15-8A26-BD342928CE8D}" presName="parentText" presStyleLbl="node1" presStyleIdx="0" presStyleCnt="3" custLinFactNeighborX="-8277" custLinFactNeighborY="-129">
        <dgm:presLayoutVars>
          <dgm:chMax val="0"/>
          <dgm:bulletEnabled val="1"/>
        </dgm:presLayoutVars>
      </dgm:prSet>
      <dgm:spPr/>
    </dgm:pt>
    <dgm:pt modelId="{9BB7A39B-171C-4F54-90AF-50CBDE49DDF1}" type="pres">
      <dgm:prSet presAssocID="{D485D595-0AAE-4F15-8A26-BD342928CE8D}" presName="childText" presStyleLbl="revTx" presStyleIdx="0" presStyleCnt="3">
        <dgm:presLayoutVars>
          <dgm:bulletEnabled val="1"/>
        </dgm:presLayoutVars>
      </dgm:prSet>
      <dgm:spPr/>
    </dgm:pt>
    <dgm:pt modelId="{7D186041-5B5D-4CD5-B4E2-6089645E4311}" type="pres">
      <dgm:prSet presAssocID="{96EE222B-58AC-45B2-B41C-8977749D4CCF}" presName="parentText" presStyleLbl="node1" presStyleIdx="1" presStyleCnt="3">
        <dgm:presLayoutVars>
          <dgm:chMax val="0"/>
          <dgm:bulletEnabled val="1"/>
        </dgm:presLayoutVars>
      </dgm:prSet>
      <dgm:spPr/>
    </dgm:pt>
    <dgm:pt modelId="{317956F5-221B-44AA-9BA0-A838BE6D6C0C}" type="pres">
      <dgm:prSet presAssocID="{96EE222B-58AC-45B2-B41C-8977749D4CCF}" presName="childText" presStyleLbl="revTx" presStyleIdx="1" presStyleCnt="3">
        <dgm:presLayoutVars>
          <dgm:bulletEnabled val="1"/>
        </dgm:presLayoutVars>
      </dgm:prSet>
      <dgm:spPr/>
    </dgm:pt>
    <dgm:pt modelId="{06367700-9686-450F-8E65-A5EF6F23C9FB}" type="pres">
      <dgm:prSet presAssocID="{69E15D09-94A1-48E1-9ED6-BAA22B0306F9}" presName="parentText" presStyleLbl="node1" presStyleIdx="2" presStyleCnt="3">
        <dgm:presLayoutVars>
          <dgm:chMax val="0"/>
          <dgm:bulletEnabled val="1"/>
        </dgm:presLayoutVars>
      </dgm:prSet>
      <dgm:spPr/>
    </dgm:pt>
    <dgm:pt modelId="{472C8E16-CAF5-41E8-A4DE-7B7325FD6B95}" type="pres">
      <dgm:prSet presAssocID="{69E15D09-94A1-48E1-9ED6-BAA22B0306F9}" presName="childText" presStyleLbl="revTx" presStyleIdx="2" presStyleCnt="3">
        <dgm:presLayoutVars>
          <dgm:bulletEnabled val="1"/>
        </dgm:presLayoutVars>
      </dgm:prSet>
      <dgm:spPr/>
    </dgm:pt>
  </dgm:ptLst>
  <dgm:cxnLst>
    <dgm:cxn modelId="{A75B1A18-3459-42C9-8F4B-5AAE248A23A8}" type="presOf" srcId="{6A7B8479-A435-4265-9D5D-6ADC2DAC2956}" destId="{5C3377DB-6158-4EC3-8081-DFC13FAC6535}" srcOrd="0" destOrd="0" presId="urn:microsoft.com/office/officeart/2005/8/layout/vList2"/>
    <dgm:cxn modelId="{9ED4F10F-7F42-416B-A443-0C3190303EEC}" srcId="{6A7B8479-A435-4265-9D5D-6ADC2DAC2956}" destId="{D485D595-0AAE-4F15-8A26-BD342928CE8D}" srcOrd="0" destOrd="0" parTransId="{03D046E6-35C5-40BE-8A29-31D0ADE7B7C5}" sibTransId="{8317FE3B-8938-4471-9407-A31B0A877632}"/>
    <dgm:cxn modelId="{CAE3376B-4183-47E6-B21E-2B70004F9697}" srcId="{6A7B8479-A435-4265-9D5D-6ADC2DAC2956}" destId="{96EE222B-58AC-45B2-B41C-8977749D4CCF}" srcOrd="1" destOrd="0" parTransId="{8BF71ECB-C2DD-4EEF-80D3-3F6DD5925754}" sibTransId="{299F8877-D623-4D9C-8FE1-E73A80E5F26F}"/>
    <dgm:cxn modelId="{906F8108-C2FF-41C4-9391-8B415F6772C3}" srcId="{D485D595-0AAE-4F15-8A26-BD342928CE8D}" destId="{71BB778D-99E1-47C1-A495-BA54D5AF2B3D}" srcOrd="0" destOrd="0" parTransId="{8AD1592E-16B8-478D-AE07-14E38428C787}" sibTransId="{58724230-DFB3-4401-B43E-0B661044D634}"/>
    <dgm:cxn modelId="{DDDB94B6-2F4C-404E-A481-55A5009A44E8}" srcId="{6A7B8479-A435-4265-9D5D-6ADC2DAC2956}" destId="{69E15D09-94A1-48E1-9ED6-BAA22B0306F9}" srcOrd="2" destOrd="0" parTransId="{3A6249D0-8700-46B7-8B09-42BF3BA1EEDA}" sibTransId="{CABB66BE-694D-4D10-B09E-6934EE53CE92}"/>
    <dgm:cxn modelId="{D4F45810-14DC-4C19-8C0B-4C2C55CB33F5}" type="presOf" srcId="{52B2791A-AA09-44E9-99FD-7BFEB4D0F2B9}" destId="{317956F5-221B-44AA-9BA0-A838BE6D6C0C}" srcOrd="0" destOrd="0" presId="urn:microsoft.com/office/officeart/2005/8/layout/vList2"/>
    <dgm:cxn modelId="{036A9CA6-4973-40E7-8FB2-B245181A2493}" srcId="{96EE222B-58AC-45B2-B41C-8977749D4CCF}" destId="{52B2791A-AA09-44E9-99FD-7BFEB4D0F2B9}" srcOrd="0" destOrd="0" parTransId="{F4B9D514-10A5-4BFB-9EBD-1DFAB120357C}" sibTransId="{6178B6D9-A64C-4A23-9196-730E98559B62}"/>
    <dgm:cxn modelId="{23E611E7-FCC7-4D80-90AA-3D166EF73276}" type="presOf" srcId="{96EE222B-58AC-45B2-B41C-8977749D4CCF}" destId="{7D186041-5B5D-4CD5-B4E2-6089645E4311}" srcOrd="0" destOrd="0" presId="urn:microsoft.com/office/officeart/2005/8/layout/vList2"/>
    <dgm:cxn modelId="{7EAAEC9C-A37D-4CCD-8262-4BF8B620FC3A}" srcId="{69E15D09-94A1-48E1-9ED6-BAA22B0306F9}" destId="{5B25EECE-B364-4D8F-99FB-9F5E24BBA961}" srcOrd="0" destOrd="0" parTransId="{021B7726-5394-40E0-8595-7B63623965CC}" sibTransId="{913EF28B-F9FB-4041-98CD-1C3A54AF916B}"/>
    <dgm:cxn modelId="{E7E3590B-00CD-4242-804F-E98EDCCC119E}" type="presOf" srcId="{5B25EECE-B364-4D8F-99FB-9F5E24BBA961}" destId="{472C8E16-CAF5-41E8-A4DE-7B7325FD6B95}" srcOrd="0" destOrd="0" presId="urn:microsoft.com/office/officeart/2005/8/layout/vList2"/>
    <dgm:cxn modelId="{F72BE2C9-44F4-4957-AB3A-12E03155770E}" type="presOf" srcId="{71BB778D-99E1-47C1-A495-BA54D5AF2B3D}" destId="{9BB7A39B-171C-4F54-90AF-50CBDE49DDF1}" srcOrd="0" destOrd="0" presId="urn:microsoft.com/office/officeart/2005/8/layout/vList2"/>
    <dgm:cxn modelId="{72DB5B87-F76C-44FC-B052-7754FD58997B}" type="presOf" srcId="{69E15D09-94A1-48E1-9ED6-BAA22B0306F9}" destId="{06367700-9686-450F-8E65-A5EF6F23C9FB}" srcOrd="0" destOrd="0" presId="urn:microsoft.com/office/officeart/2005/8/layout/vList2"/>
    <dgm:cxn modelId="{8F77F9AC-741F-4880-8B90-56A153789FBB}" type="presOf" srcId="{D485D595-0AAE-4F15-8A26-BD342928CE8D}" destId="{563EBD33-33DD-492A-9F9B-AAB7184AC678}" srcOrd="0" destOrd="0" presId="urn:microsoft.com/office/officeart/2005/8/layout/vList2"/>
    <dgm:cxn modelId="{5FB06771-8883-44B2-9D17-962C45E63462}" type="presParOf" srcId="{5C3377DB-6158-4EC3-8081-DFC13FAC6535}" destId="{563EBD33-33DD-492A-9F9B-AAB7184AC678}" srcOrd="0" destOrd="0" presId="urn:microsoft.com/office/officeart/2005/8/layout/vList2"/>
    <dgm:cxn modelId="{C91DA6CA-3E10-4D13-A85B-E6BDC8EC00AB}" type="presParOf" srcId="{5C3377DB-6158-4EC3-8081-DFC13FAC6535}" destId="{9BB7A39B-171C-4F54-90AF-50CBDE49DDF1}" srcOrd="1" destOrd="0" presId="urn:microsoft.com/office/officeart/2005/8/layout/vList2"/>
    <dgm:cxn modelId="{CCAE6231-1832-4352-A7FF-0D29813758CE}" type="presParOf" srcId="{5C3377DB-6158-4EC3-8081-DFC13FAC6535}" destId="{7D186041-5B5D-4CD5-B4E2-6089645E4311}" srcOrd="2" destOrd="0" presId="urn:microsoft.com/office/officeart/2005/8/layout/vList2"/>
    <dgm:cxn modelId="{51F56532-738A-4DAC-8F06-D5D129F1CB04}" type="presParOf" srcId="{5C3377DB-6158-4EC3-8081-DFC13FAC6535}" destId="{317956F5-221B-44AA-9BA0-A838BE6D6C0C}" srcOrd="3" destOrd="0" presId="urn:microsoft.com/office/officeart/2005/8/layout/vList2"/>
    <dgm:cxn modelId="{A6B51375-2BCC-443D-B7E7-E2CAD403EFB7}" type="presParOf" srcId="{5C3377DB-6158-4EC3-8081-DFC13FAC6535}" destId="{06367700-9686-450F-8E65-A5EF6F23C9FB}" srcOrd="4" destOrd="0" presId="urn:microsoft.com/office/officeart/2005/8/layout/vList2"/>
    <dgm:cxn modelId="{EC35B9EF-7F72-4C29-A545-A890742833B9}" type="presParOf" srcId="{5C3377DB-6158-4EC3-8081-DFC13FAC6535}" destId="{472C8E16-CAF5-41E8-A4DE-7B7325FD6B95}"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500"/>
            <a:t>Suma</a:t>
          </a:r>
          <a:endParaRPr lang="es-ES" sz="2500" dirty="0"/>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FFCE6EC4-8C08-4556-B816-ED2B0486DD84}">
      <dgm:prSet phldrT="[Texto]"/>
      <dgm:spPr/>
      <dgm:t>
        <a:bodyPr/>
        <a:lstStyle/>
        <a:p>
          <a:r>
            <a:rPr lang="es-ES" dirty="0"/>
            <a:t>Resta</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a:t>entero b = 15-4=11;</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dgm:spPr/>
      <dgm:t>
        <a:bodyPr/>
        <a:lstStyle/>
        <a:p>
          <a:r>
            <a:rPr lang="es-ES" dirty="0"/>
            <a:t>Producto</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a:t>entero c = 3*3=9;</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C42BF56F-B0F1-42A6-9AC8-F20881051F6B}">
      <dgm:prSet phldrT="[Texto]" custT="1"/>
      <dgm:spPr/>
      <dgm:t>
        <a:bodyPr/>
        <a:lstStyle/>
        <a:p>
          <a:r>
            <a:rPr lang="es-ES" sz="2400" dirty="0"/>
            <a:t>entero a = 5+6 = 11;</a:t>
          </a:r>
          <a:br>
            <a:rPr lang="es-ES" sz="2400" dirty="0"/>
          </a:br>
          <a:endParaRPr lang="es-ES" sz="2400" dirty="0"/>
        </a:p>
      </dgm:t>
    </dgm:pt>
    <dgm:pt modelId="{B71BE692-0694-4741-997E-914A05B9E894}" type="sibTrans" cxnId="{F4775D8C-CA5D-459F-A54B-CD9CCC8A2C9D}">
      <dgm:prSet/>
      <dgm:spPr/>
      <dgm:t>
        <a:bodyPr/>
        <a:lstStyle/>
        <a:p>
          <a:endParaRPr lang="es-ES"/>
        </a:p>
      </dgm:t>
    </dgm:pt>
    <dgm:pt modelId="{91168D7F-6A57-42D4-9698-3C0D8F448855}" type="parTrans" cxnId="{F4775D8C-CA5D-459F-A54B-CD9CCC8A2C9D}">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19409" custLinFactNeighborY="-1471">
        <dgm:presLayoutVars>
          <dgm:chMax val="0"/>
          <dgm:chPref val="0"/>
          <dgm:bulletEnabled val="1"/>
        </dgm:presLayoutVars>
      </dgm:prSet>
      <dgm:spPr/>
    </dgm:pt>
    <dgm:pt modelId="{868986E1-2CDA-40DF-BB08-3A74BB6EE738}" type="pres">
      <dgm:prSet presAssocID="{7E116782-EE64-4894-B454-F862C450B44B}" presName="desTx" presStyleLbl="alignAccFollowNode1" presStyleIdx="0" presStyleCnt="3">
        <dgm:presLayoutVars>
          <dgm:bulletEnabled val="1"/>
        </dgm:presLayoutVars>
      </dgm:prSet>
      <dgm:spPr/>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pt>
    <dgm:pt modelId="{8FA37658-D849-40F9-8B65-D4ADFF061D2E}" type="pres">
      <dgm:prSet presAssocID="{FFCE6EC4-8C08-4556-B816-ED2B0486DD84}" presName="desTx" presStyleLbl="alignAccFollowNode1" presStyleIdx="1" presStyleCnt="3">
        <dgm:presLayoutVars>
          <dgm:bulletEnabled val="1"/>
        </dgm:presLayoutVars>
      </dgm:prSet>
      <dgm:spPr/>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pt>
    <dgm:pt modelId="{4511A44A-BCCE-432A-9EC6-8F0FB2A5CC54}" type="pres">
      <dgm:prSet presAssocID="{6EF79CD8-7AD7-440A-AF2A-62C33DE152F0}" presName="desTx" presStyleLbl="alignAccFollowNode1" presStyleIdx="2" presStyleCnt="3">
        <dgm:presLayoutVars>
          <dgm:bulletEnabled val="1"/>
        </dgm:presLayoutVars>
      </dgm:prSet>
      <dgm:spPr/>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560D2-FC72-4EC5-A07C-F02AE86E7A2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160DFED8-465A-46D6-8442-C2492EE9DEF8}">
      <dgm:prSet phldrT="[Texto]" custT="1"/>
      <dgm:spPr/>
      <dgm:t>
        <a:bodyPr/>
        <a:lstStyle/>
        <a:p>
          <a:r>
            <a:rPr lang="es-ES" sz="2000" dirty="0"/>
            <a:t>División</a:t>
          </a:r>
        </a:p>
      </dgm:t>
    </dgm:pt>
    <dgm:pt modelId="{68A4612E-505A-440B-B08B-AD09F9E413B6}" type="parTrans" cxnId="{185DC492-A15F-4E14-B94B-2984C6A5D552}">
      <dgm:prSet/>
      <dgm:spPr/>
      <dgm:t>
        <a:bodyPr/>
        <a:lstStyle/>
        <a:p>
          <a:endParaRPr lang="es-ES"/>
        </a:p>
      </dgm:t>
    </dgm:pt>
    <dgm:pt modelId="{F05EB882-1FD8-4E80-8119-2A5F8F7E7A94}" type="sibTrans" cxnId="{185DC492-A15F-4E14-B94B-2984C6A5D552}">
      <dgm:prSet/>
      <dgm:spPr/>
      <dgm:t>
        <a:bodyPr/>
        <a:lstStyle/>
        <a:p>
          <a:endParaRPr lang="es-ES"/>
        </a:p>
      </dgm:t>
    </dgm:pt>
    <dgm:pt modelId="{DA4AD55B-6E25-4849-AC36-EC95383704A9}">
      <dgm:prSet phldrT="[Texto]" custT="1"/>
      <dgm:spPr/>
      <dgm:t>
        <a:bodyPr/>
        <a:lstStyle/>
        <a:p>
          <a:r>
            <a:rPr lang="es-ES" sz="2400" dirty="0"/>
            <a:t>flotante d = 40/10 = 4.0</a:t>
          </a:r>
          <a:r>
            <a:rPr lang="es-ES" sz="2600" dirty="0"/>
            <a:t>;</a:t>
          </a:r>
        </a:p>
      </dgm:t>
    </dgm:pt>
    <dgm:pt modelId="{6D36B4D9-E876-4A41-B3D7-812A8B3FFC85}" type="parTrans" cxnId="{81CA3CD8-4F2A-4D6B-8B7F-5F50EDBCA681}">
      <dgm:prSet/>
      <dgm:spPr/>
      <dgm:t>
        <a:bodyPr/>
        <a:lstStyle/>
        <a:p>
          <a:endParaRPr lang="es-ES"/>
        </a:p>
      </dgm:t>
    </dgm:pt>
    <dgm:pt modelId="{9BEE2629-07C0-4DB2-A593-28D318349993}" type="sibTrans" cxnId="{81CA3CD8-4F2A-4D6B-8B7F-5F50EDBCA681}">
      <dgm:prSet/>
      <dgm:spPr/>
      <dgm:t>
        <a:bodyPr/>
        <a:lstStyle/>
        <a:p>
          <a:endParaRPr lang="es-ES"/>
        </a:p>
      </dgm:t>
    </dgm:pt>
    <dgm:pt modelId="{9CF53EFE-2F23-4644-8D92-E0B1CA23CB4F}">
      <dgm:prSet phldrT="[Texto]" custT="1"/>
      <dgm:spPr/>
      <dgm:t>
        <a:bodyPr/>
        <a:lstStyle/>
        <a:p>
          <a:r>
            <a:rPr lang="es-ES" sz="2000" dirty="0"/>
            <a:t>Resto</a:t>
          </a:r>
        </a:p>
      </dgm:t>
    </dgm:pt>
    <dgm:pt modelId="{2CD44473-C2C1-45C1-B4DA-553FA0E8B22C}" type="parTrans" cxnId="{A508846B-9DD6-4F15-85F0-B9639DE825E8}">
      <dgm:prSet/>
      <dgm:spPr/>
      <dgm:t>
        <a:bodyPr/>
        <a:lstStyle/>
        <a:p>
          <a:endParaRPr lang="es-ES"/>
        </a:p>
      </dgm:t>
    </dgm:pt>
    <dgm:pt modelId="{B3D4D15E-F2B5-4BE4-944C-F7F515CD0BCB}" type="sibTrans" cxnId="{A508846B-9DD6-4F15-85F0-B9639DE825E8}">
      <dgm:prSet/>
      <dgm:spPr/>
      <dgm:t>
        <a:bodyPr/>
        <a:lstStyle/>
        <a:p>
          <a:endParaRPr lang="es-ES"/>
        </a:p>
      </dgm:t>
    </dgm:pt>
    <dgm:pt modelId="{F55DB04B-B0B8-4B33-A462-EFD0B70F4299}">
      <dgm:prSet phldrT="[Texto]" custT="1"/>
      <dgm:spPr/>
      <dgm:t>
        <a:bodyPr/>
        <a:lstStyle/>
        <a:p>
          <a:r>
            <a:rPr lang="es-ES" sz="2400" dirty="0"/>
            <a:t>entero e= 50 % 8=2;</a:t>
          </a:r>
        </a:p>
      </dgm:t>
    </dgm:pt>
    <dgm:pt modelId="{0C90AED8-09F8-4027-952E-2D82D2016CC6}" type="parTrans" cxnId="{7B234500-E01C-4D31-AD95-C8791C0585AC}">
      <dgm:prSet/>
      <dgm:spPr/>
      <dgm:t>
        <a:bodyPr/>
        <a:lstStyle/>
        <a:p>
          <a:endParaRPr lang="es-ES"/>
        </a:p>
      </dgm:t>
    </dgm:pt>
    <dgm:pt modelId="{17369BAE-CAF8-4E2E-B871-DCFC9D936E2E}" type="sibTrans" cxnId="{7B234500-E01C-4D31-AD95-C8791C0585AC}">
      <dgm:prSet/>
      <dgm:spPr/>
      <dgm:t>
        <a:bodyPr/>
        <a:lstStyle/>
        <a:p>
          <a:endParaRPr lang="es-ES"/>
        </a:p>
      </dgm:t>
    </dgm:pt>
    <dgm:pt modelId="{6968F775-2705-4574-8AFA-DEE5B780CFBF}" type="pres">
      <dgm:prSet presAssocID="{871560D2-FC72-4EC5-A07C-F02AE86E7A2C}" presName="Name0" presStyleCnt="0">
        <dgm:presLayoutVars>
          <dgm:dir/>
          <dgm:animLvl val="lvl"/>
          <dgm:resizeHandles val="exact"/>
        </dgm:presLayoutVars>
      </dgm:prSet>
      <dgm:spPr/>
    </dgm:pt>
    <dgm:pt modelId="{92FE7CBE-B995-47C9-BCD1-F6069DA4FFE4}" type="pres">
      <dgm:prSet presAssocID="{160DFED8-465A-46D6-8442-C2492EE9DEF8}" presName="composite" presStyleCnt="0"/>
      <dgm:spPr/>
    </dgm:pt>
    <dgm:pt modelId="{84B8770A-1F21-4C96-9A1C-C2227E64BD60}" type="pres">
      <dgm:prSet presAssocID="{160DFED8-465A-46D6-8442-C2492EE9DEF8}" presName="parTx" presStyleLbl="alignNode1" presStyleIdx="0" presStyleCnt="2">
        <dgm:presLayoutVars>
          <dgm:chMax val="0"/>
          <dgm:chPref val="0"/>
          <dgm:bulletEnabled val="1"/>
        </dgm:presLayoutVars>
      </dgm:prSet>
      <dgm:spPr/>
    </dgm:pt>
    <dgm:pt modelId="{44440FEC-E092-4CDD-B31E-6AB16A6DCA42}" type="pres">
      <dgm:prSet presAssocID="{160DFED8-465A-46D6-8442-C2492EE9DEF8}" presName="desTx" presStyleLbl="alignAccFollowNode1" presStyleIdx="0" presStyleCnt="2">
        <dgm:presLayoutVars>
          <dgm:bulletEnabled val="1"/>
        </dgm:presLayoutVars>
      </dgm:prSet>
      <dgm:spPr/>
    </dgm:pt>
    <dgm:pt modelId="{0FB93FBB-E65A-4067-8DA2-CAC65AEA69C1}" type="pres">
      <dgm:prSet presAssocID="{F05EB882-1FD8-4E80-8119-2A5F8F7E7A94}" presName="space" presStyleCnt="0"/>
      <dgm:spPr/>
    </dgm:pt>
    <dgm:pt modelId="{D0CC58C4-F7BD-49D0-A29C-F5DF1C76F3DB}" type="pres">
      <dgm:prSet presAssocID="{9CF53EFE-2F23-4644-8D92-E0B1CA23CB4F}" presName="composite" presStyleCnt="0"/>
      <dgm:spPr/>
    </dgm:pt>
    <dgm:pt modelId="{5FA66629-3F33-4D41-BAD7-5E1056C10379}" type="pres">
      <dgm:prSet presAssocID="{9CF53EFE-2F23-4644-8D92-E0B1CA23CB4F}" presName="parTx" presStyleLbl="alignNode1" presStyleIdx="1" presStyleCnt="2">
        <dgm:presLayoutVars>
          <dgm:chMax val="0"/>
          <dgm:chPref val="0"/>
          <dgm:bulletEnabled val="1"/>
        </dgm:presLayoutVars>
      </dgm:prSet>
      <dgm:spPr/>
    </dgm:pt>
    <dgm:pt modelId="{08AF3413-852A-4FC3-A081-038CBC14585E}" type="pres">
      <dgm:prSet presAssocID="{9CF53EFE-2F23-4644-8D92-E0B1CA23CB4F}" presName="desTx" presStyleLbl="alignAccFollowNode1" presStyleIdx="1" presStyleCnt="2">
        <dgm:presLayoutVars>
          <dgm:bulletEnabled val="1"/>
        </dgm:presLayoutVars>
      </dgm:prSet>
      <dgm:spPr/>
    </dgm:pt>
  </dgm:ptLst>
  <dgm:cxnLst>
    <dgm:cxn modelId="{202D6CC4-443F-42C0-B295-4F0FFA740AE9}" type="presOf" srcId="{F55DB04B-B0B8-4B33-A462-EFD0B70F4299}" destId="{08AF3413-852A-4FC3-A081-038CBC14585E}" srcOrd="0" destOrd="0" presId="urn:microsoft.com/office/officeart/2005/8/layout/hList1"/>
    <dgm:cxn modelId="{7B234500-E01C-4D31-AD95-C8791C0585AC}" srcId="{9CF53EFE-2F23-4644-8D92-E0B1CA23CB4F}" destId="{F55DB04B-B0B8-4B33-A462-EFD0B70F4299}" srcOrd="0" destOrd="0" parTransId="{0C90AED8-09F8-4027-952E-2D82D2016CC6}" sibTransId="{17369BAE-CAF8-4E2E-B871-DCFC9D936E2E}"/>
    <dgm:cxn modelId="{81CA3CD8-4F2A-4D6B-8B7F-5F50EDBCA681}" srcId="{160DFED8-465A-46D6-8442-C2492EE9DEF8}" destId="{DA4AD55B-6E25-4849-AC36-EC95383704A9}" srcOrd="0" destOrd="0" parTransId="{6D36B4D9-E876-4A41-B3D7-812A8B3FFC85}" sibTransId="{9BEE2629-07C0-4DB2-A593-28D318349993}"/>
    <dgm:cxn modelId="{C2EB6633-6E22-464B-8958-7B9C01ECE981}" type="presOf" srcId="{160DFED8-465A-46D6-8442-C2492EE9DEF8}" destId="{84B8770A-1F21-4C96-9A1C-C2227E64BD60}" srcOrd="0" destOrd="0" presId="urn:microsoft.com/office/officeart/2005/8/layout/hList1"/>
    <dgm:cxn modelId="{B415970C-A224-41CE-81A3-9142367EC06B}" type="presOf" srcId="{871560D2-FC72-4EC5-A07C-F02AE86E7A2C}" destId="{6968F775-2705-4574-8AFA-DEE5B780CFBF}" srcOrd="0" destOrd="0" presId="urn:microsoft.com/office/officeart/2005/8/layout/hList1"/>
    <dgm:cxn modelId="{A508846B-9DD6-4F15-85F0-B9639DE825E8}" srcId="{871560D2-FC72-4EC5-A07C-F02AE86E7A2C}" destId="{9CF53EFE-2F23-4644-8D92-E0B1CA23CB4F}" srcOrd="1" destOrd="0" parTransId="{2CD44473-C2C1-45C1-B4DA-553FA0E8B22C}" sibTransId="{B3D4D15E-F2B5-4BE4-944C-F7F515CD0BCB}"/>
    <dgm:cxn modelId="{3BA8D32B-195D-4AB0-BBBB-6A6BB8428426}" type="presOf" srcId="{9CF53EFE-2F23-4644-8D92-E0B1CA23CB4F}" destId="{5FA66629-3F33-4D41-BAD7-5E1056C10379}" srcOrd="0" destOrd="0" presId="urn:microsoft.com/office/officeart/2005/8/layout/hList1"/>
    <dgm:cxn modelId="{CAA3EB62-733B-4C33-825B-9194C80FD3AB}" type="presOf" srcId="{DA4AD55B-6E25-4849-AC36-EC95383704A9}" destId="{44440FEC-E092-4CDD-B31E-6AB16A6DCA42}" srcOrd="0" destOrd="0" presId="urn:microsoft.com/office/officeart/2005/8/layout/hList1"/>
    <dgm:cxn modelId="{185DC492-A15F-4E14-B94B-2984C6A5D552}" srcId="{871560D2-FC72-4EC5-A07C-F02AE86E7A2C}" destId="{160DFED8-465A-46D6-8442-C2492EE9DEF8}" srcOrd="0" destOrd="0" parTransId="{68A4612E-505A-440B-B08B-AD09F9E413B6}" sibTransId="{F05EB882-1FD8-4E80-8119-2A5F8F7E7A94}"/>
    <dgm:cxn modelId="{8511AD2B-906C-44EB-BBAB-28118661D5E2}" type="presParOf" srcId="{6968F775-2705-4574-8AFA-DEE5B780CFBF}" destId="{92FE7CBE-B995-47C9-BCD1-F6069DA4FFE4}" srcOrd="0" destOrd="0" presId="urn:microsoft.com/office/officeart/2005/8/layout/hList1"/>
    <dgm:cxn modelId="{4DFD2EF2-8A4A-4FB7-8670-E783881AF329}" type="presParOf" srcId="{92FE7CBE-B995-47C9-BCD1-F6069DA4FFE4}" destId="{84B8770A-1F21-4C96-9A1C-C2227E64BD60}" srcOrd="0" destOrd="0" presId="urn:microsoft.com/office/officeart/2005/8/layout/hList1"/>
    <dgm:cxn modelId="{A0B141F5-EC38-4033-9A03-B6A1A543B0FE}" type="presParOf" srcId="{92FE7CBE-B995-47C9-BCD1-F6069DA4FFE4}" destId="{44440FEC-E092-4CDD-B31E-6AB16A6DCA42}" srcOrd="1" destOrd="0" presId="urn:microsoft.com/office/officeart/2005/8/layout/hList1"/>
    <dgm:cxn modelId="{C079F68B-E1AE-4C69-A975-B4B478A486F4}" type="presParOf" srcId="{6968F775-2705-4574-8AFA-DEE5B780CFBF}" destId="{0FB93FBB-E65A-4067-8DA2-CAC65AEA69C1}" srcOrd="1" destOrd="0" presId="urn:microsoft.com/office/officeart/2005/8/layout/hList1"/>
    <dgm:cxn modelId="{C84E1B04-9412-4C88-A5FB-B937E8D9830D}" type="presParOf" srcId="{6968F775-2705-4574-8AFA-DEE5B780CFBF}" destId="{D0CC58C4-F7BD-49D0-A29C-F5DF1C76F3DB}" srcOrd="2" destOrd="0" presId="urn:microsoft.com/office/officeart/2005/8/layout/hList1"/>
    <dgm:cxn modelId="{B09A068F-0A33-43A2-9C00-CCD096B38225}" type="presParOf" srcId="{D0CC58C4-F7BD-49D0-A29C-F5DF1C76F3DB}" destId="{5FA66629-3F33-4D41-BAD7-5E1056C10379}" srcOrd="0" destOrd="0" presId="urn:microsoft.com/office/officeart/2005/8/layout/hList1"/>
    <dgm:cxn modelId="{FCDC4907-EE3D-4C40-8DCF-5973BC2332CE}" type="presParOf" srcId="{D0CC58C4-F7BD-49D0-A29C-F5DF1C76F3DB}" destId="{08AF3413-852A-4FC3-A081-038CBC14585E}"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800" dirty="0"/>
            <a:t>++</a:t>
          </a:r>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C42BF56F-B0F1-42A6-9AC8-F20881051F6B}">
      <dgm:prSet phldrT="[Texto]" custT="1"/>
      <dgm:spPr/>
      <dgm:t>
        <a:bodyPr/>
        <a:lstStyle/>
        <a:p>
          <a:r>
            <a:rPr lang="es-ES" sz="2400" dirty="0"/>
            <a:t>entero a = 5+6 = 11;</a:t>
          </a:r>
          <a:br>
            <a:rPr lang="es-ES" sz="2400" dirty="0"/>
          </a:br>
          <a:r>
            <a:rPr lang="es-ES" sz="2400" dirty="0"/>
            <a:t>a++;</a:t>
          </a:r>
          <a:br>
            <a:rPr lang="es-ES" sz="2400" dirty="0"/>
          </a:br>
          <a:r>
            <a:rPr lang="es-ES" sz="2400" dirty="0"/>
            <a:t>a=12</a:t>
          </a:r>
          <a:br>
            <a:rPr lang="es-ES" sz="2400" dirty="0"/>
          </a:br>
          <a:endParaRPr lang="es-ES" sz="2400" dirty="0"/>
        </a:p>
      </dgm:t>
    </dgm:pt>
    <dgm:pt modelId="{91168D7F-6A57-42D4-9698-3C0D8F448855}" type="parTrans" cxnId="{F4775D8C-CA5D-459F-A54B-CD9CCC8A2C9D}">
      <dgm:prSet/>
      <dgm:spPr/>
      <dgm:t>
        <a:bodyPr/>
        <a:lstStyle/>
        <a:p>
          <a:endParaRPr lang="es-ES"/>
        </a:p>
      </dgm:t>
    </dgm:pt>
    <dgm:pt modelId="{B71BE692-0694-4741-997E-914A05B9E894}" type="sibTrans" cxnId="{F4775D8C-CA5D-459F-A54B-CD9CCC8A2C9D}">
      <dgm:prSet/>
      <dgm:spPr/>
      <dgm:t>
        <a:bodyPr/>
        <a:lstStyle/>
        <a:p>
          <a:endParaRPr lang="es-ES"/>
        </a:p>
      </dgm:t>
    </dgm:pt>
    <dgm:pt modelId="{FFCE6EC4-8C08-4556-B816-ED2B0486DD84}">
      <dgm:prSet phldrT="[Texto]" custT="1"/>
      <dgm:spPr/>
      <dgm:t>
        <a:bodyPr/>
        <a:lstStyle/>
        <a:p>
          <a:r>
            <a:rPr lang="es-ES" sz="2800" dirty="0"/>
            <a:t>- -</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a:t>entero b = 15-4=11;</a:t>
          </a:r>
          <a:br>
            <a:rPr lang="es-ES" sz="2400" dirty="0"/>
          </a:br>
          <a:r>
            <a:rPr lang="es-ES" sz="2400" dirty="0"/>
            <a:t>entero --;</a:t>
          </a:r>
          <a:br>
            <a:rPr lang="es-ES" sz="2400" dirty="0"/>
          </a:br>
          <a:r>
            <a:rPr lang="es-ES" sz="2400" dirty="0"/>
            <a:t>b=10</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custT="1"/>
      <dgm:spPr/>
      <dgm:t>
        <a:bodyPr/>
        <a:lstStyle/>
        <a:p>
          <a:r>
            <a:rPr lang="es-ES" sz="2800" dirty="0"/>
            <a:t>!</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a:t>booleano b=true;</a:t>
          </a:r>
          <a:br>
            <a:rPr lang="es-ES" sz="2400" dirty="0"/>
          </a:br>
          <a:r>
            <a:rPr lang="es-ES" sz="2400" dirty="0"/>
            <a:t>a = !b;</a:t>
          </a:r>
          <a:br>
            <a:rPr lang="es-ES" sz="2400" dirty="0"/>
          </a:br>
          <a:r>
            <a:rPr lang="es-ES" sz="2400" dirty="0"/>
            <a:t>a= false</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8606" custLinFactNeighborY="-198">
        <dgm:presLayoutVars>
          <dgm:chMax val="0"/>
          <dgm:chPref val="0"/>
          <dgm:bulletEnabled val="1"/>
        </dgm:presLayoutVars>
      </dgm:prSet>
      <dgm:spPr/>
    </dgm:pt>
    <dgm:pt modelId="{868986E1-2CDA-40DF-BB08-3A74BB6EE738}" type="pres">
      <dgm:prSet presAssocID="{7E116782-EE64-4894-B454-F862C450B44B}" presName="desTx" presStyleLbl="alignAccFollowNode1" presStyleIdx="0" presStyleCnt="3">
        <dgm:presLayoutVars>
          <dgm:bulletEnabled val="1"/>
        </dgm:presLayoutVars>
      </dgm:prSet>
      <dgm:spPr/>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pt>
    <dgm:pt modelId="{8FA37658-D849-40F9-8B65-D4ADFF061D2E}" type="pres">
      <dgm:prSet presAssocID="{FFCE6EC4-8C08-4556-B816-ED2B0486DD84}" presName="desTx" presStyleLbl="alignAccFollowNode1" presStyleIdx="1" presStyleCnt="3">
        <dgm:presLayoutVars>
          <dgm:bulletEnabled val="1"/>
        </dgm:presLayoutVars>
      </dgm:prSet>
      <dgm:spPr/>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pt>
    <dgm:pt modelId="{4511A44A-BCCE-432A-9EC6-8F0FB2A5CC54}" type="pres">
      <dgm:prSet presAssocID="{6EF79CD8-7AD7-440A-AF2A-62C33DE152F0}" presName="desTx" presStyleLbl="alignAccFollowNode1" presStyleIdx="2" presStyleCnt="3">
        <dgm:presLayoutVars>
          <dgm:bulletEnabled val="1"/>
        </dgm:presLayoutVars>
      </dgm:prSet>
      <dgm:spPr/>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989592" y="1532331"/>
          <a:ext cx="1481707" cy="24655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742258" y="2268993"/>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Especificación del software</a:t>
          </a:r>
          <a:r>
            <a:rPr lang="es-AR" sz="2700" kern="1200" dirty="0"/>
            <a:t>.</a:t>
          </a:r>
          <a:endParaRPr lang="es-ES" sz="2700" kern="1200" dirty="0"/>
        </a:p>
      </dsp:txBody>
      <dsp:txXfrm>
        <a:off x="742258" y="2268993"/>
        <a:ext cx="2225892" cy="1951125"/>
      </dsp:txXfrm>
    </dsp:sp>
    <dsp:sp modelId="{13095FE0-C21A-4E29-9DBD-50586466E3D5}">
      <dsp:nvSpPr>
        <dsp:cNvPr id="0" name=""/>
        <dsp:cNvSpPr/>
      </dsp:nvSpPr>
      <dsp:spPr>
        <a:xfrm>
          <a:off x="2548171" y="1350816"/>
          <a:ext cx="419979" cy="41997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3714519" y="858045"/>
          <a:ext cx="1481707" cy="2465528"/>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3467186" y="1594707"/>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Desarrollo del software</a:t>
          </a:r>
          <a:r>
            <a:rPr lang="es-AR" sz="2700" kern="1200" dirty="0"/>
            <a:t>.</a:t>
          </a:r>
        </a:p>
      </dsp:txBody>
      <dsp:txXfrm>
        <a:off x="3467186" y="1594707"/>
        <a:ext cx="2225892" cy="1951125"/>
      </dsp:txXfrm>
    </dsp:sp>
    <dsp:sp modelId="{36D8BDF2-245C-4757-BB29-0829618DA438}">
      <dsp:nvSpPr>
        <dsp:cNvPr id="0" name=""/>
        <dsp:cNvSpPr/>
      </dsp:nvSpPr>
      <dsp:spPr>
        <a:xfrm>
          <a:off x="5273099" y="676530"/>
          <a:ext cx="419979" cy="41997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6439447" y="183759"/>
          <a:ext cx="1481707" cy="2465528"/>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6192113" y="920421"/>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Validación del software</a:t>
          </a:r>
          <a:r>
            <a:rPr lang="es-AR" sz="2700" kern="1200" dirty="0"/>
            <a:t>.</a:t>
          </a:r>
        </a:p>
      </dsp:txBody>
      <dsp:txXfrm>
        <a:off x="6192113" y="920421"/>
        <a:ext cx="2225892" cy="1951125"/>
      </dsp:txXfrm>
    </dsp:sp>
    <dsp:sp modelId="{F3FB8FD4-796D-4DDF-AD2B-9C4C588353F7}">
      <dsp:nvSpPr>
        <dsp:cNvPr id="0" name=""/>
        <dsp:cNvSpPr/>
      </dsp:nvSpPr>
      <dsp:spPr>
        <a:xfrm>
          <a:off x="7998026" y="2244"/>
          <a:ext cx="419979" cy="419979"/>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9164374" y="-490526"/>
          <a:ext cx="1481707" cy="2465528"/>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8917041" y="246135"/>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Evolución del software</a:t>
          </a:r>
          <a:r>
            <a:rPr lang="es-AR" sz="2700" kern="1200" dirty="0"/>
            <a:t>.</a:t>
          </a:r>
        </a:p>
      </dsp:txBody>
      <dsp:txXfrm>
        <a:off x="8917041" y="246135"/>
        <a:ext cx="2225892" cy="1951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5490"/>
          <a:ext cx="5760640" cy="103135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Secuenciales</a:t>
          </a:r>
        </a:p>
      </dsp:txBody>
      <dsp:txXfrm>
        <a:off x="50347" y="405837"/>
        <a:ext cx="5659946" cy="930660"/>
      </dsp:txXfrm>
    </dsp:sp>
    <dsp:sp modelId="{45F720B5-A8F1-40B1-8F2D-3B168641E8A7}">
      <dsp:nvSpPr>
        <dsp:cNvPr id="0" name=""/>
        <dsp:cNvSpPr/>
      </dsp:nvSpPr>
      <dsp:spPr>
        <a:xfrm>
          <a:off x="0" y="1510685"/>
          <a:ext cx="5760640" cy="103135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Selectivas o De Decisión</a:t>
          </a:r>
        </a:p>
      </dsp:txBody>
      <dsp:txXfrm>
        <a:off x="50347" y="1561032"/>
        <a:ext cx="5659946" cy="930660"/>
      </dsp:txXfrm>
    </dsp:sp>
    <dsp:sp modelId="{17B3D49F-1FEE-4D9E-9DDD-A4B2B6DBAF1E}">
      <dsp:nvSpPr>
        <dsp:cNvPr id="0" name=""/>
        <dsp:cNvSpPr/>
      </dsp:nvSpPr>
      <dsp:spPr>
        <a:xfrm>
          <a:off x="0" y="2665880"/>
          <a:ext cx="5760640" cy="103135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Repetitivas</a:t>
          </a:r>
        </a:p>
      </dsp:txBody>
      <dsp:txXfrm>
        <a:off x="50347" y="2716227"/>
        <a:ext cx="5659946" cy="9306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5772"/>
          <a:ext cx="2808312" cy="12472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Pilas</a:t>
          </a:r>
          <a:endParaRPr lang="es-ES" sz="5200" kern="1200" dirty="0"/>
        </a:p>
      </dsp:txBody>
      <dsp:txXfrm>
        <a:off x="60884" y="66656"/>
        <a:ext cx="2686544" cy="1125452"/>
      </dsp:txXfrm>
    </dsp:sp>
    <dsp:sp modelId="{45F720B5-A8F1-40B1-8F2D-3B168641E8A7}">
      <dsp:nvSpPr>
        <dsp:cNvPr id="0" name=""/>
        <dsp:cNvSpPr/>
      </dsp:nvSpPr>
      <dsp:spPr>
        <a:xfrm>
          <a:off x="0" y="1402752"/>
          <a:ext cx="2808312" cy="12472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Colas</a:t>
          </a:r>
          <a:endParaRPr lang="es-ES" sz="5200" kern="1200" dirty="0"/>
        </a:p>
      </dsp:txBody>
      <dsp:txXfrm>
        <a:off x="60884" y="1463636"/>
        <a:ext cx="2686544" cy="1125452"/>
      </dsp:txXfrm>
    </dsp:sp>
    <dsp:sp modelId="{17B3D49F-1FEE-4D9E-9DDD-A4B2B6DBAF1E}">
      <dsp:nvSpPr>
        <dsp:cNvPr id="0" name=""/>
        <dsp:cNvSpPr/>
      </dsp:nvSpPr>
      <dsp:spPr>
        <a:xfrm>
          <a:off x="0" y="2799732"/>
          <a:ext cx="2808312" cy="12472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Listas</a:t>
          </a:r>
          <a:endParaRPr lang="es-ES" sz="5200" kern="1200" dirty="0"/>
        </a:p>
      </dsp:txBody>
      <dsp:txXfrm>
        <a:off x="60884" y="2860616"/>
        <a:ext cx="2686544" cy="11254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413743" y="1979549"/>
          <a:ext cx="1236166" cy="2056953"/>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07396" y="259413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Definición del Problema</a:t>
          </a:r>
        </a:p>
      </dsp:txBody>
      <dsp:txXfrm>
        <a:off x="207396" y="2594135"/>
        <a:ext cx="1857029" cy="1627794"/>
      </dsp:txXfrm>
    </dsp:sp>
    <dsp:sp modelId="{68CC12A8-E94A-44C3-A615-6403FD004EF0}">
      <dsp:nvSpPr>
        <dsp:cNvPr id="0" name=""/>
        <dsp:cNvSpPr/>
      </dsp:nvSpPr>
      <dsp:spPr>
        <a:xfrm>
          <a:off x="1714042" y="1828114"/>
          <a:ext cx="350382" cy="35038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2687109" y="1417002"/>
          <a:ext cx="1236166" cy="2056953"/>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2480762" y="203158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Análisis del Problema</a:t>
          </a:r>
        </a:p>
      </dsp:txBody>
      <dsp:txXfrm>
        <a:off x="2480762" y="2031588"/>
        <a:ext cx="1857029" cy="1627794"/>
      </dsp:txXfrm>
    </dsp:sp>
    <dsp:sp modelId="{7007213D-7542-4A5C-B837-3EB0525CFF06}">
      <dsp:nvSpPr>
        <dsp:cNvPr id="0" name=""/>
        <dsp:cNvSpPr/>
      </dsp:nvSpPr>
      <dsp:spPr>
        <a:xfrm>
          <a:off x="3987408" y="1265567"/>
          <a:ext cx="350382" cy="35038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4960475" y="854455"/>
          <a:ext cx="1236166" cy="2056953"/>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4754128" y="1469041"/>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Diseño del Algoritmo</a:t>
          </a:r>
        </a:p>
      </dsp:txBody>
      <dsp:txXfrm>
        <a:off x="4754128" y="1469041"/>
        <a:ext cx="1857029" cy="1627794"/>
      </dsp:txXfrm>
    </dsp:sp>
    <dsp:sp modelId="{8CA52704-B310-47D5-8299-9828F5FECEE2}">
      <dsp:nvSpPr>
        <dsp:cNvPr id="0" name=""/>
        <dsp:cNvSpPr/>
      </dsp:nvSpPr>
      <dsp:spPr>
        <a:xfrm>
          <a:off x="6260774" y="703020"/>
          <a:ext cx="350382" cy="35038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7233841" y="291909"/>
          <a:ext cx="1236166" cy="2056953"/>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7027495" y="90649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Codificación</a:t>
          </a:r>
        </a:p>
      </dsp:txBody>
      <dsp:txXfrm>
        <a:off x="7027495" y="906495"/>
        <a:ext cx="1857029" cy="1627794"/>
      </dsp:txXfrm>
    </dsp:sp>
    <dsp:sp modelId="{620B742D-8117-4BFC-A702-2249C73060A8}">
      <dsp:nvSpPr>
        <dsp:cNvPr id="0" name=""/>
        <dsp:cNvSpPr/>
      </dsp:nvSpPr>
      <dsp:spPr>
        <a:xfrm>
          <a:off x="8534141" y="140473"/>
          <a:ext cx="350382" cy="35038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9507208" y="-270637"/>
          <a:ext cx="1236166" cy="2056953"/>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9300861" y="34394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Prueba y Depuración</a:t>
          </a:r>
        </a:p>
      </dsp:txBody>
      <dsp:txXfrm>
        <a:off x="9300861" y="343948"/>
        <a:ext cx="1857029" cy="16277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24762"/>
          <a:ext cx="2808312" cy="1272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dsp:txBody>
      <dsp:txXfrm>
        <a:off x="62141" y="86903"/>
        <a:ext cx="2684030" cy="1148678"/>
      </dsp:txXfrm>
    </dsp:sp>
    <dsp:sp modelId="{45F720B5-A8F1-40B1-8F2D-3B168641E8A7}">
      <dsp:nvSpPr>
        <dsp:cNvPr id="0" name=""/>
        <dsp:cNvSpPr/>
      </dsp:nvSpPr>
      <dsp:spPr>
        <a:xfrm>
          <a:off x="0" y="1389882"/>
          <a:ext cx="2808312" cy="1272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dsp:txBody>
      <dsp:txXfrm>
        <a:off x="62141" y="1452023"/>
        <a:ext cx="2684030" cy="1148678"/>
      </dsp:txXfrm>
    </dsp:sp>
    <dsp:sp modelId="{17B3D49F-1FEE-4D9E-9DDD-A4B2B6DBAF1E}">
      <dsp:nvSpPr>
        <dsp:cNvPr id="0" name=""/>
        <dsp:cNvSpPr/>
      </dsp:nvSpPr>
      <dsp:spPr>
        <a:xfrm>
          <a:off x="0" y="2755002"/>
          <a:ext cx="2808312" cy="1272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dsp:txBody>
      <dsp:txXfrm>
        <a:off x="62141" y="2817143"/>
        <a:ext cx="2684030" cy="11486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A2BAC-FBE6-4B8C-B294-F93B86FE22BC}">
      <dsp:nvSpPr>
        <dsp:cNvPr id="0" name=""/>
        <dsp:cNvSpPr/>
      </dsp:nvSpPr>
      <dsp:spPr>
        <a:xfrm>
          <a:off x="0" y="5358"/>
          <a:ext cx="3672408" cy="6756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Byte</a:t>
          </a:r>
        </a:p>
      </dsp:txBody>
      <dsp:txXfrm>
        <a:off x="32984" y="38342"/>
        <a:ext cx="3606440" cy="609707"/>
      </dsp:txXfrm>
    </dsp:sp>
    <dsp:sp modelId="{63316957-98F9-4B36-B2A0-FF84A8BF03A8}">
      <dsp:nvSpPr>
        <dsp:cNvPr id="0" name=""/>
        <dsp:cNvSpPr/>
      </dsp:nvSpPr>
      <dsp:spPr>
        <a:xfrm>
          <a:off x="0" y="681033"/>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13 grados</a:t>
          </a:r>
        </a:p>
      </dsp:txBody>
      <dsp:txXfrm>
        <a:off x="0" y="681033"/>
        <a:ext cx="3672408" cy="347760"/>
      </dsp:txXfrm>
    </dsp:sp>
    <dsp:sp modelId="{8996F879-40B0-4FA5-91C6-5FDE73D7346E}">
      <dsp:nvSpPr>
        <dsp:cNvPr id="0" name=""/>
        <dsp:cNvSpPr/>
      </dsp:nvSpPr>
      <dsp:spPr>
        <a:xfrm>
          <a:off x="0" y="1028793"/>
          <a:ext cx="3672408" cy="6756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Short</a:t>
          </a:r>
        </a:p>
      </dsp:txBody>
      <dsp:txXfrm>
        <a:off x="32984" y="1061777"/>
        <a:ext cx="3606440" cy="609707"/>
      </dsp:txXfrm>
    </dsp:sp>
    <dsp:sp modelId="{E9FEECC7-1473-4C92-B908-01D8E30364E9}">
      <dsp:nvSpPr>
        <dsp:cNvPr id="0" name=""/>
        <dsp:cNvSpPr/>
      </dsp:nvSpPr>
      <dsp:spPr>
        <a:xfrm>
          <a:off x="0" y="170446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12 años</a:t>
          </a:r>
        </a:p>
      </dsp:txBody>
      <dsp:txXfrm>
        <a:off x="0" y="1704468"/>
        <a:ext cx="3672408" cy="347760"/>
      </dsp:txXfrm>
    </dsp:sp>
    <dsp:sp modelId="{1E217FB5-73D2-4C71-87AB-3C3AB2368049}">
      <dsp:nvSpPr>
        <dsp:cNvPr id="0" name=""/>
        <dsp:cNvSpPr/>
      </dsp:nvSpPr>
      <dsp:spPr>
        <a:xfrm>
          <a:off x="0" y="2052228"/>
          <a:ext cx="3672408" cy="67567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Entero</a:t>
          </a:r>
        </a:p>
      </dsp:txBody>
      <dsp:txXfrm>
        <a:off x="32984" y="2085212"/>
        <a:ext cx="3606440" cy="609707"/>
      </dsp:txXfrm>
    </dsp:sp>
    <dsp:sp modelId="{1770EBC7-83AC-4012-A583-C1472E83FD3B}">
      <dsp:nvSpPr>
        <dsp:cNvPr id="0" name=""/>
        <dsp:cNvSpPr/>
      </dsp:nvSpPr>
      <dsp:spPr>
        <a:xfrm>
          <a:off x="0" y="2727902"/>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111000 programadores</a:t>
          </a:r>
        </a:p>
      </dsp:txBody>
      <dsp:txXfrm>
        <a:off x="0" y="2727902"/>
        <a:ext cx="3672408" cy="347760"/>
      </dsp:txXfrm>
    </dsp:sp>
    <dsp:sp modelId="{B6D85588-697D-4203-937C-3B64CED28EE1}">
      <dsp:nvSpPr>
        <dsp:cNvPr id="0" name=""/>
        <dsp:cNvSpPr/>
      </dsp:nvSpPr>
      <dsp:spPr>
        <a:xfrm>
          <a:off x="0" y="3075662"/>
          <a:ext cx="3672408" cy="6756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Long</a:t>
          </a:r>
        </a:p>
      </dsp:txBody>
      <dsp:txXfrm>
        <a:off x="32984" y="3108646"/>
        <a:ext cx="3606440" cy="609707"/>
      </dsp:txXfrm>
    </dsp:sp>
    <dsp:sp modelId="{2D2B5CA9-DA76-4CA8-A016-9D1FCF5B4D1B}">
      <dsp:nvSpPr>
        <dsp:cNvPr id="0" name=""/>
        <dsp:cNvSpPr/>
      </dsp:nvSpPr>
      <dsp:spPr>
        <a:xfrm>
          <a:off x="0" y="375133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30546789165 - Nº de </a:t>
          </a:r>
          <a:r>
            <a:rPr lang="es-ES" sz="2000" kern="1200" dirty="0" err="1"/>
            <a:t>Cuit</a:t>
          </a:r>
          <a:endParaRPr lang="es-ES" sz="2000" kern="1200" dirty="0"/>
        </a:p>
      </dsp:txBody>
      <dsp:txXfrm>
        <a:off x="0" y="3751338"/>
        <a:ext cx="3672408" cy="3477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EBD33-33DD-492A-9F9B-AAB7184AC678}">
      <dsp:nvSpPr>
        <dsp:cNvPr id="0" name=""/>
        <dsp:cNvSpPr/>
      </dsp:nvSpPr>
      <dsp:spPr>
        <a:xfrm>
          <a:off x="0" y="0"/>
          <a:ext cx="3480067" cy="64413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Flotante</a:t>
          </a:r>
          <a:endParaRPr lang="es-ES" sz="2400" kern="1200" dirty="0"/>
        </a:p>
      </dsp:txBody>
      <dsp:txXfrm>
        <a:off x="31444" y="31444"/>
        <a:ext cx="3417179" cy="581251"/>
      </dsp:txXfrm>
    </dsp:sp>
    <dsp:sp modelId="{9BB7A39B-171C-4F54-90AF-50CBDE49DDF1}">
      <dsp:nvSpPr>
        <dsp:cNvPr id="0" name=""/>
        <dsp:cNvSpPr/>
      </dsp:nvSpPr>
      <dsp:spPr>
        <a:xfrm>
          <a:off x="0" y="644388"/>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590.90 $</a:t>
          </a:r>
        </a:p>
      </dsp:txBody>
      <dsp:txXfrm>
        <a:off x="0" y="644388"/>
        <a:ext cx="3480067" cy="314381"/>
      </dsp:txXfrm>
    </dsp:sp>
    <dsp:sp modelId="{7D186041-5B5D-4CD5-B4E2-6089645E4311}">
      <dsp:nvSpPr>
        <dsp:cNvPr id="0" name=""/>
        <dsp:cNvSpPr/>
      </dsp:nvSpPr>
      <dsp:spPr>
        <a:xfrm>
          <a:off x="0" y="958769"/>
          <a:ext cx="3480067" cy="64413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Decimal</a:t>
          </a:r>
        </a:p>
      </dsp:txBody>
      <dsp:txXfrm>
        <a:off x="31444" y="990213"/>
        <a:ext cx="3417179" cy="581251"/>
      </dsp:txXfrm>
    </dsp:sp>
    <dsp:sp modelId="{317956F5-221B-44AA-9BA0-A838BE6D6C0C}">
      <dsp:nvSpPr>
        <dsp:cNvPr id="0" name=""/>
        <dsp:cNvSpPr/>
      </dsp:nvSpPr>
      <dsp:spPr>
        <a:xfrm>
          <a:off x="0" y="1602909"/>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54378981,9181</a:t>
          </a:r>
        </a:p>
      </dsp:txBody>
      <dsp:txXfrm>
        <a:off x="0" y="1602909"/>
        <a:ext cx="3480067" cy="314381"/>
      </dsp:txXfrm>
    </dsp:sp>
    <dsp:sp modelId="{06367700-9686-450F-8E65-A5EF6F23C9FB}">
      <dsp:nvSpPr>
        <dsp:cNvPr id="0" name=""/>
        <dsp:cNvSpPr/>
      </dsp:nvSpPr>
      <dsp:spPr>
        <a:xfrm>
          <a:off x="0" y="1917291"/>
          <a:ext cx="3480067" cy="6441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Booleano</a:t>
          </a:r>
        </a:p>
      </dsp:txBody>
      <dsp:txXfrm>
        <a:off x="31444" y="1948735"/>
        <a:ext cx="3417179" cy="581251"/>
      </dsp:txXfrm>
    </dsp:sp>
    <dsp:sp modelId="{472C8E16-CAF5-41E8-A4DE-7B7325FD6B95}">
      <dsp:nvSpPr>
        <dsp:cNvPr id="0" name=""/>
        <dsp:cNvSpPr/>
      </dsp:nvSpPr>
      <dsp:spPr>
        <a:xfrm>
          <a:off x="0" y="2561430"/>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True / False</a:t>
          </a:r>
        </a:p>
      </dsp:txBody>
      <dsp:txXfrm>
        <a:off x="0" y="2561430"/>
        <a:ext cx="3480067" cy="314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16512"/>
          <a:ext cx="3203230"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a:t>Suma</a:t>
          </a:r>
          <a:endParaRPr lang="es-ES" sz="2500" kern="1200" dirty="0"/>
        </a:p>
      </dsp:txBody>
      <dsp:txXfrm>
        <a:off x="0" y="16512"/>
        <a:ext cx="3203230" cy="720000"/>
      </dsp:txXfrm>
    </dsp:sp>
    <dsp:sp modelId="{868986E1-2CDA-40DF-BB08-3A74BB6EE738}">
      <dsp:nvSpPr>
        <dsp:cNvPr id="0" name=""/>
        <dsp:cNvSpPr/>
      </dsp:nvSpPr>
      <dsp:spPr>
        <a:xfrm>
          <a:off x="3285" y="747104"/>
          <a:ext cx="3203230" cy="109800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a = 5+6 = 11;</a:t>
          </a:r>
          <a:br>
            <a:rPr lang="es-ES" sz="2400" kern="1200" dirty="0"/>
          </a:br>
          <a:endParaRPr lang="es-ES" sz="2400" kern="1200" dirty="0"/>
        </a:p>
      </dsp:txBody>
      <dsp:txXfrm>
        <a:off x="3285" y="747104"/>
        <a:ext cx="3203230" cy="1098000"/>
      </dsp:txXfrm>
    </dsp:sp>
    <dsp:sp modelId="{BF75C198-DD9C-4785-8914-7B96BA2645B1}">
      <dsp:nvSpPr>
        <dsp:cNvPr id="0" name=""/>
        <dsp:cNvSpPr/>
      </dsp:nvSpPr>
      <dsp:spPr>
        <a:xfrm>
          <a:off x="3654968" y="27104"/>
          <a:ext cx="3203230" cy="720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dirty="0"/>
            <a:t>Resta</a:t>
          </a:r>
        </a:p>
      </dsp:txBody>
      <dsp:txXfrm>
        <a:off x="3654968" y="27104"/>
        <a:ext cx="3203230" cy="720000"/>
      </dsp:txXfrm>
    </dsp:sp>
    <dsp:sp modelId="{8FA37658-D849-40F9-8B65-D4ADFF061D2E}">
      <dsp:nvSpPr>
        <dsp:cNvPr id="0" name=""/>
        <dsp:cNvSpPr/>
      </dsp:nvSpPr>
      <dsp:spPr>
        <a:xfrm>
          <a:off x="3654968" y="747104"/>
          <a:ext cx="3203230" cy="10980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b = 15-4=11;</a:t>
          </a:r>
          <a:br>
            <a:rPr lang="es-ES" sz="2400" kern="1200" dirty="0"/>
          </a:br>
          <a:endParaRPr lang="es-ES" sz="2400" kern="1200" dirty="0"/>
        </a:p>
      </dsp:txBody>
      <dsp:txXfrm>
        <a:off x="3654968" y="747104"/>
        <a:ext cx="3203230" cy="1098000"/>
      </dsp:txXfrm>
    </dsp:sp>
    <dsp:sp modelId="{C08D4980-3705-4E91-92C2-7571AD5D6217}">
      <dsp:nvSpPr>
        <dsp:cNvPr id="0" name=""/>
        <dsp:cNvSpPr/>
      </dsp:nvSpPr>
      <dsp:spPr>
        <a:xfrm>
          <a:off x="7306651" y="27104"/>
          <a:ext cx="3203230" cy="720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dirty="0"/>
            <a:t>Producto</a:t>
          </a:r>
        </a:p>
      </dsp:txBody>
      <dsp:txXfrm>
        <a:off x="7306651" y="27104"/>
        <a:ext cx="3203230" cy="720000"/>
      </dsp:txXfrm>
    </dsp:sp>
    <dsp:sp modelId="{4511A44A-BCCE-432A-9EC6-8F0FB2A5CC54}">
      <dsp:nvSpPr>
        <dsp:cNvPr id="0" name=""/>
        <dsp:cNvSpPr/>
      </dsp:nvSpPr>
      <dsp:spPr>
        <a:xfrm>
          <a:off x="7306651" y="747104"/>
          <a:ext cx="3203230" cy="109800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c = 3*3=9;</a:t>
          </a:r>
        </a:p>
      </dsp:txBody>
      <dsp:txXfrm>
        <a:off x="7306651" y="747104"/>
        <a:ext cx="3203230"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8770A-1F21-4C96-9A1C-C2227E64BD60}">
      <dsp:nvSpPr>
        <dsp:cNvPr id="0" name=""/>
        <dsp:cNvSpPr/>
      </dsp:nvSpPr>
      <dsp:spPr>
        <a:xfrm>
          <a:off x="36" y="34636"/>
          <a:ext cx="3524085" cy="748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División</a:t>
          </a:r>
        </a:p>
      </dsp:txBody>
      <dsp:txXfrm>
        <a:off x="36" y="34636"/>
        <a:ext cx="3524085" cy="748800"/>
      </dsp:txXfrm>
    </dsp:sp>
    <dsp:sp modelId="{44440FEC-E092-4CDD-B31E-6AB16A6DCA42}">
      <dsp:nvSpPr>
        <dsp:cNvPr id="0" name=""/>
        <dsp:cNvSpPr/>
      </dsp:nvSpPr>
      <dsp:spPr>
        <a:xfrm>
          <a:off x="36" y="783436"/>
          <a:ext cx="3524085" cy="114192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flotante d = 40/10 = 4.0</a:t>
          </a:r>
          <a:r>
            <a:rPr lang="es-ES" sz="2600" kern="1200" dirty="0"/>
            <a:t>;</a:t>
          </a:r>
        </a:p>
      </dsp:txBody>
      <dsp:txXfrm>
        <a:off x="36" y="783436"/>
        <a:ext cx="3524085" cy="1141920"/>
      </dsp:txXfrm>
    </dsp:sp>
    <dsp:sp modelId="{5FA66629-3F33-4D41-BAD7-5E1056C10379}">
      <dsp:nvSpPr>
        <dsp:cNvPr id="0" name=""/>
        <dsp:cNvSpPr/>
      </dsp:nvSpPr>
      <dsp:spPr>
        <a:xfrm>
          <a:off x="4017493" y="34636"/>
          <a:ext cx="3524085" cy="748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Resto</a:t>
          </a:r>
        </a:p>
      </dsp:txBody>
      <dsp:txXfrm>
        <a:off x="4017493" y="34636"/>
        <a:ext cx="3524085" cy="748800"/>
      </dsp:txXfrm>
    </dsp:sp>
    <dsp:sp modelId="{08AF3413-852A-4FC3-A081-038CBC14585E}">
      <dsp:nvSpPr>
        <dsp:cNvPr id="0" name=""/>
        <dsp:cNvSpPr/>
      </dsp:nvSpPr>
      <dsp:spPr>
        <a:xfrm>
          <a:off x="4017493" y="783436"/>
          <a:ext cx="3524085" cy="114192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e= 50 % 8=2;</a:t>
          </a:r>
        </a:p>
      </dsp:txBody>
      <dsp:txXfrm>
        <a:off x="4017493" y="783436"/>
        <a:ext cx="3524085" cy="1141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2"/>
          <a:ext cx="3203230"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a:t>
          </a:r>
        </a:p>
      </dsp:txBody>
      <dsp:txXfrm>
        <a:off x="0" y="2"/>
        <a:ext cx="3203230" cy="777600"/>
      </dsp:txXfrm>
    </dsp:sp>
    <dsp:sp modelId="{868986E1-2CDA-40DF-BB08-3A74BB6EE738}">
      <dsp:nvSpPr>
        <dsp:cNvPr id="0" name=""/>
        <dsp:cNvSpPr/>
      </dsp:nvSpPr>
      <dsp:spPr>
        <a:xfrm>
          <a:off x="3285" y="779142"/>
          <a:ext cx="3203230" cy="166758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a = 5+6 = 11;</a:t>
          </a:r>
          <a:br>
            <a:rPr lang="es-ES" sz="2400" kern="1200" dirty="0"/>
          </a:br>
          <a:r>
            <a:rPr lang="es-ES" sz="2400" kern="1200" dirty="0"/>
            <a:t>a++;</a:t>
          </a:r>
          <a:br>
            <a:rPr lang="es-ES" sz="2400" kern="1200" dirty="0"/>
          </a:br>
          <a:r>
            <a:rPr lang="es-ES" sz="2400" kern="1200" dirty="0"/>
            <a:t>a=12</a:t>
          </a:r>
          <a:br>
            <a:rPr lang="es-ES" sz="2400" kern="1200" dirty="0"/>
          </a:br>
          <a:endParaRPr lang="es-ES" sz="2400" kern="1200" dirty="0"/>
        </a:p>
      </dsp:txBody>
      <dsp:txXfrm>
        <a:off x="3285" y="779142"/>
        <a:ext cx="3203230" cy="1667587"/>
      </dsp:txXfrm>
    </dsp:sp>
    <dsp:sp modelId="{BF75C198-DD9C-4785-8914-7B96BA2645B1}">
      <dsp:nvSpPr>
        <dsp:cNvPr id="0" name=""/>
        <dsp:cNvSpPr/>
      </dsp:nvSpPr>
      <dsp:spPr>
        <a:xfrm>
          <a:off x="3654968" y="1542"/>
          <a:ext cx="3203230" cy="777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 -</a:t>
          </a:r>
        </a:p>
      </dsp:txBody>
      <dsp:txXfrm>
        <a:off x="3654968" y="1542"/>
        <a:ext cx="3203230" cy="777600"/>
      </dsp:txXfrm>
    </dsp:sp>
    <dsp:sp modelId="{8FA37658-D849-40F9-8B65-D4ADFF061D2E}">
      <dsp:nvSpPr>
        <dsp:cNvPr id="0" name=""/>
        <dsp:cNvSpPr/>
      </dsp:nvSpPr>
      <dsp:spPr>
        <a:xfrm>
          <a:off x="3654968" y="779142"/>
          <a:ext cx="3203230" cy="16675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b = 15-4=11;</a:t>
          </a:r>
          <a:br>
            <a:rPr lang="es-ES" sz="2400" kern="1200" dirty="0"/>
          </a:br>
          <a:r>
            <a:rPr lang="es-ES" sz="2400" kern="1200" dirty="0"/>
            <a:t>entero --;</a:t>
          </a:r>
          <a:br>
            <a:rPr lang="es-ES" sz="2400" kern="1200" dirty="0"/>
          </a:br>
          <a:r>
            <a:rPr lang="es-ES" sz="2400" kern="1200" dirty="0"/>
            <a:t>b=10</a:t>
          </a:r>
          <a:br>
            <a:rPr lang="es-ES" sz="2400" kern="1200" dirty="0"/>
          </a:br>
          <a:endParaRPr lang="es-ES" sz="2400" kern="1200" dirty="0"/>
        </a:p>
      </dsp:txBody>
      <dsp:txXfrm>
        <a:off x="3654968" y="779142"/>
        <a:ext cx="3203230" cy="1667587"/>
      </dsp:txXfrm>
    </dsp:sp>
    <dsp:sp modelId="{C08D4980-3705-4E91-92C2-7571AD5D6217}">
      <dsp:nvSpPr>
        <dsp:cNvPr id="0" name=""/>
        <dsp:cNvSpPr/>
      </dsp:nvSpPr>
      <dsp:spPr>
        <a:xfrm>
          <a:off x="7306651" y="1542"/>
          <a:ext cx="3203230" cy="777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a:t>
          </a:r>
        </a:p>
      </dsp:txBody>
      <dsp:txXfrm>
        <a:off x="7306651" y="1542"/>
        <a:ext cx="3203230" cy="777600"/>
      </dsp:txXfrm>
    </dsp:sp>
    <dsp:sp modelId="{4511A44A-BCCE-432A-9EC6-8F0FB2A5CC54}">
      <dsp:nvSpPr>
        <dsp:cNvPr id="0" name=""/>
        <dsp:cNvSpPr/>
      </dsp:nvSpPr>
      <dsp:spPr>
        <a:xfrm>
          <a:off x="7306651" y="779142"/>
          <a:ext cx="3203230" cy="1667587"/>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booleano b=true;</a:t>
          </a:r>
          <a:br>
            <a:rPr lang="es-ES" sz="2400" kern="1200" dirty="0"/>
          </a:br>
          <a:r>
            <a:rPr lang="es-ES" sz="2400" kern="1200" dirty="0"/>
            <a:t>a = !b;</a:t>
          </a:r>
          <a:br>
            <a:rPr lang="es-ES" sz="2400" kern="1200" dirty="0"/>
          </a:br>
          <a:r>
            <a:rPr lang="es-ES" sz="2400" kern="1200" dirty="0"/>
            <a:t>a= false</a:t>
          </a:r>
        </a:p>
      </dsp:txBody>
      <dsp:txXfrm>
        <a:off x="7306651" y="779142"/>
        <a:ext cx="3203230" cy="166758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9/2/2017</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9</a:t>
            </a:fld>
            <a:endParaRPr lang="es-AR"/>
          </a:p>
        </p:txBody>
      </p:sp>
    </p:spTree>
    <p:extLst>
      <p:ext uri="{BB962C8B-B14F-4D97-AF65-F5344CB8AC3E}">
        <p14:creationId xmlns:p14="http://schemas.microsoft.com/office/powerpoint/2010/main" val="319134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00372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2427629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29947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3666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482581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Partir</a:t>
            </a:r>
            <a:r>
              <a:rPr lang="es-AR" baseline="0" dirty="0"/>
              <a:t> de la complejidad -&gt; Dividir en partes para entender-&gt; EN ALGORITMOS Y PROGRAMACION: </a:t>
            </a:r>
            <a:r>
              <a:rPr lang="es-AR" baseline="0" dirty="0" err="1"/>
              <a:t>RUTINAs</a:t>
            </a:r>
            <a:endParaRPr lang="es-AR" baseline="0" dirty="0"/>
          </a:p>
          <a:p>
            <a:endParaRPr lang="es-AR" baseline="0"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33</a:t>
            </a:fld>
            <a:endParaRPr lang="es-AR"/>
          </a:p>
        </p:txBody>
      </p:sp>
    </p:spTree>
    <p:extLst>
      <p:ext uri="{BB962C8B-B14F-4D97-AF65-F5344CB8AC3E}">
        <p14:creationId xmlns:p14="http://schemas.microsoft.com/office/powerpoint/2010/main" val="188227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28337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248365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47</a:t>
            </a:fld>
            <a:endParaRPr lang="es-AR"/>
          </a:p>
        </p:txBody>
      </p:sp>
    </p:spTree>
    <p:extLst>
      <p:ext uri="{BB962C8B-B14F-4D97-AF65-F5344CB8AC3E}">
        <p14:creationId xmlns:p14="http://schemas.microsoft.com/office/powerpoint/2010/main" val="3041405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151258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Por un lado, los </a:t>
            </a:r>
            <a:r>
              <a:rPr lang="es-AR" sz="1200" b="0" i="1" u="none" strike="noStrike" kern="1200" baseline="0" dirty="0">
                <a:solidFill>
                  <a:schemeClr val="tx1"/>
                </a:solidFill>
                <a:latin typeface="+mn-lt"/>
                <a:ea typeface="+mn-ea"/>
                <a:cs typeface="+mn-cs"/>
              </a:rPr>
              <a:t>nuevos sistemas de producción </a:t>
            </a:r>
            <a:r>
              <a:rPr lang="es-AR" sz="1200" b="0" i="0" u="none" strike="noStrike" kern="1200" baseline="0" dirty="0">
                <a:solidFill>
                  <a:schemeClr val="tx1"/>
                </a:solidFill>
                <a:latin typeface="+mn-lt"/>
                <a:ea typeface="+mn-ea"/>
                <a:cs typeface="+mn-cs"/>
              </a:rPr>
              <a:t>que incluían varias automatizaciones.</a:t>
            </a:r>
          </a:p>
          <a:p>
            <a:r>
              <a:rPr lang="es-AR" sz="1200" b="0" i="0" u="none" strike="noStrike" kern="1200" baseline="0" dirty="0">
                <a:solidFill>
                  <a:schemeClr val="tx1"/>
                </a:solidFill>
                <a:latin typeface="+mn-lt"/>
                <a:ea typeface="+mn-ea"/>
                <a:cs typeface="+mn-cs"/>
              </a:rPr>
              <a:t>Por otro, los </a:t>
            </a:r>
            <a:r>
              <a:rPr lang="es-AR" sz="1200" b="0" i="1" u="none" strike="noStrike" kern="1200" baseline="0" dirty="0">
                <a:solidFill>
                  <a:schemeClr val="tx1"/>
                </a:solidFill>
                <a:latin typeface="+mn-lt"/>
                <a:ea typeface="+mn-ea"/>
                <a:cs typeface="+mn-cs"/>
              </a:rPr>
              <a:t>grandes desarrollos científicos </a:t>
            </a:r>
            <a:r>
              <a:rPr lang="es-AR" sz="1200" b="0" i="0" u="none" strike="noStrike" kern="1200" baseline="0" dirty="0">
                <a:solidFill>
                  <a:schemeClr val="tx1"/>
                </a:solidFill>
                <a:latin typeface="+mn-lt"/>
                <a:ea typeface="+mn-ea"/>
                <a:cs typeface="+mn-cs"/>
              </a:rPr>
              <a:t>en la física, química, matemática.</a:t>
            </a:r>
          </a:p>
          <a:p>
            <a:r>
              <a:rPr lang="es-AR" sz="1200" b="0" i="0" u="none" strike="noStrike" kern="1200" baseline="0" dirty="0">
                <a:solidFill>
                  <a:schemeClr val="tx1"/>
                </a:solidFill>
                <a:latin typeface="+mn-lt"/>
                <a:ea typeface="+mn-ea"/>
                <a:cs typeface="+mn-cs"/>
              </a:rPr>
              <a:t>LUDWING -&gt; SISTEMAS BIOLOGICOS.</a:t>
            </a:r>
          </a:p>
          <a:p>
            <a:r>
              <a:rPr lang="es-AR" sz="1200" b="1" i="0" u="none" strike="noStrike" kern="1200" baseline="0" dirty="0">
                <a:solidFill>
                  <a:schemeClr val="tx1"/>
                </a:solidFill>
                <a:latin typeface="+mn-lt"/>
                <a:ea typeface="+mn-ea"/>
                <a:cs typeface="+mn-cs"/>
              </a:rPr>
              <a:t>ENTORNO: materia, energía </a:t>
            </a:r>
            <a:r>
              <a:rPr lang="es-AR" sz="1200" b="0" i="0" u="none" strike="noStrike" kern="1200" baseline="0" dirty="0">
                <a:solidFill>
                  <a:schemeClr val="tx1"/>
                </a:solidFill>
                <a:latin typeface="+mn-lt"/>
                <a:ea typeface="+mn-ea"/>
                <a:cs typeface="+mn-cs"/>
              </a:rPr>
              <a:t>e </a:t>
            </a:r>
            <a:r>
              <a:rPr lang="es-AR" sz="1200" b="1" i="0" u="none" strike="noStrike" kern="1200" baseline="0" dirty="0">
                <a:solidFill>
                  <a:schemeClr val="tx1"/>
                </a:solidFill>
                <a:latin typeface="+mn-lt"/>
                <a:ea typeface="+mn-ea"/>
                <a:cs typeface="+mn-cs"/>
              </a:rPr>
              <a:t>información </a:t>
            </a:r>
            <a:r>
              <a:rPr lang="es-AR" sz="1200" b="0" i="0" u="none" strike="noStrike" kern="1200" baseline="0" dirty="0">
                <a:solidFill>
                  <a:schemeClr val="tx1"/>
                </a:solidFill>
                <a:latin typeface="+mn-lt"/>
                <a:ea typeface="+mn-ea"/>
                <a:cs typeface="+mn-cs"/>
              </a:rPr>
              <a:t>(MEI).</a:t>
            </a:r>
          </a:p>
          <a:p>
            <a:r>
              <a:rPr lang="es-AR" sz="1200" b="0" i="0" u="none" strike="noStrike" kern="1200" baseline="0" dirty="0">
                <a:solidFill>
                  <a:schemeClr val="tx1"/>
                </a:solidFill>
                <a:latin typeface="+mn-lt"/>
                <a:ea typeface="+mn-ea"/>
                <a:cs typeface="+mn-cs"/>
              </a:rPr>
              <a:t>una </a:t>
            </a:r>
            <a:r>
              <a:rPr lang="es-AR" sz="1200" b="1" i="0" u="none" strike="noStrike" kern="1200" baseline="0" dirty="0">
                <a:solidFill>
                  <a:schemeClr val="tx1"/>
                </a:solidFill>
                <a:latin typeface="+mn-lt"/>
                <a:ea typeface="+mn-ea"/>
                <a:cs typeface="+mn-cs"/>
              </a:rPr>
              <a:t>propiedad emergente: EL TODO ES MÁS QUE LA SUMA DE LAS PARTES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a:t>
            </a:fld>
            <a:endParaRPr lang="es-AR"/>
          </a:p>
        </p:txBody>
      </p:sp>
    </p:spTree>
    <p:extLst>
      <p:ext uri="{BB962C8B-B14F-4D97-AF65-F5344CB8AC3E}">
        <p14:creationId xmlns:p14="http://schemas.microsoft.com/office/powerpoint/2010/main" val="352052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249178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690352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362722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56</a:t>
            </a:fld>
            <a:endParaRPr lang="es-AR"/>
          </a:p>
        </p:txBody>
      </p:sp>
    </p:spTree>
    <p:extLst>
      <p:ext uri="{BB962C8B-B14F-4D97-AF65-F5344CB8AC3E}">
        <p14:creationId xmlns:p14="http://schemas.microsoft.com/office/powerpoint/2010/main" val="207136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57</a:t>
            </a:fld>
            <a:endParaRPr lang="es-AR"/>
          </a:p>
        </p:txBody>
      </p:sp>
    </p:spTree>
    <p:extLst>
      <p:ext uri="{BB962C8B-B14F-4D97-AF65-F5344CB8AC3E}">
        <p14:creationId xmlns:p14="http://schemas.microsoft.com/office/powerpoint/2010/main" val="250422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58</a:t>
            </a:fld>
            <a:endParaRPr lang="es-AR"/>
          </a:p>
        </p:txBody>
      </p:sp>
    </p:spTree>
    <p:extLst>
      <p:ext uri="{BB962C8B-B14F-4D97-AF65-F5344CB8AC3E}">
        <p14:creationId xmlns:p14="http://schemas.microsoft.com/office/powerpoint/2010/main" val="238932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59</a:t>
            </a:fld>
            <a:endParaRPr lang="es-AR"/>
          </a:p>
        </p:txBody>
      </p:sp>
    </p:spTree>
    <p:extLst>
      <p:ext uri="{BB962C8B-B14F-4D97-AF65-F5344CB8AC3E}">
        <p14:creationId xmlns:p14="http://schemas.microsoft.com/office/powerpoint/2010/main" val="2098713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60</a:t>
            </a:fld>
            <a:endParaRPr lang="es-AR"/>
          </a:p>
        </p:txBody>
      </p:sp>
    </p:spTree>
    <p:extLst>
      <p:ext uri="{BB962C8B-B14F-4D97-AF65-F5344CB8AC3E}">
        <p14:creationId xmlns:p14="http://schemas.microsoft.com/office/powerpoint/2010/main" val="1853730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63</a:t>
            </a:fld>
            <a:endParaRPr lang="es-AR"/>
          </a:p>
        </p:txBody>
      </p:sp>
    </p:spTree>
    <p:extLst>
      <p:ext uri="{BB962C8B-B14F-4D97-AF65-F5344CB8AC3E}">
        <p14:creationId xmlns:p14="http://schemas.microsoft.com/office/powerpoint/2010/main" val="53772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64</a:t>
            </a:fld>
            <a:endParaRPr lang="es-AR"/>
          </a:p>
        </p:txBody>
      </p:sp>
    </p:spTree>
    <p:extLst>
      <p:ext uri="{BB962C8B-B14F-4D97-AF65-F5344CB8AC3E}">
        <p14:creationId xmlns:p14="http://schemas.microsoft.com/office/powerpoint/2010/main" val="123374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Límite o frontera</a:t>
            </a:r>
            <a:r>
              <a:rPr lang="es-AR" sz="1200" b="0" i="0" u="none" strike="noStrike" kern="1200" baseline="0" dirty="0">
                <a:solidFill>
                  <a:schemeClr val="tx1"/>
                </a:solidFill>
                <a:latin typeface="+mn-lt"/>
                <a:ea typeface="+mn-ea"/>
                <a:cs typeface="+mn-cs"/>
              </a:rPr>
              <a:t>: </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Concretos</a:t>
            </a:r>
            <a:r>
              <a:rPr lang="es-AR" sz="1200" b="0" i="0" u="none" strike="noStrike" kern="1200" baseline="0" dirty="0">
                <a:solidFill>
                  <a:schemeClr val="tx1"/>
                </a:solidFill>
                <a:latin typeface="+mn-lt"/>
                <a:ea typeface="+mn-ea"/>
                <a:cs typeface="+mn-cs"/>
              </a:rPr>
              <a:t>: los que tienen existencia material (ríos que separan países, paredes que</a:t>
            </a:r>
          </a:p>
          <a:p>
            <a:r>
              <a:rPr lang="es-AR" sz="1200" b="0" i="0" u="none" strike="noStrike" kern="1200" baseline="0" dirty="0">
                <a:solidFill>
                  <a:schemeClr val="tx1"/>
                </a:solidFill>
                <a:latin typeface="+mn-lt"/>
                <a:ea typeface="+mn-ea"/>
                <a:cs typeface="+mn-cs"/>
              </a:rPr>
              <a:t>definen aulas, etc.)</a:t>
            </a:r>
          </a:p>
          <a:p>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Simbólicos</a:t>
            </a:r>
            <a:r>
              <a:rPr lang="es-AR" sz="1200" b="0" i="0" u="none" strike="noStrike" kern="1200" baseline="0" dirty="0">
                <a:solidFill>
                  <a:schemeClr val="tx1"/>
                </a:solidFill>
                <a:latin typeface="+mn-lt"/>
                <a:ea typeface="+mn-ea"/>
                <a:cs typeface="+mn-cs"/>
              </a:rPr>
              <a:t>: los que no tienen existencia material y vienen dados por acuerdos, reglas</a:t>
            </a:r>
          </a:p>
          <a:p>
            <a:r>
              <a:rPr lang="es-AR" sz="1200" b="0" i="0" u="none" strike="noStrike" kern="1200" baseline="0" dirty="0">
                <a:solidFill>
                  <a:schemeClr val="tx1"/>
                </a:solidFill>
                <a:latin typeface="+mn-lt"/>
                <a:ea typeface="+mn-ea"/>
                <a:cs typeface="+mn-cs"/>
              </a:rPr>
              <a:t>o normas (un alumno pertenece a un curso porque lo establece la escuela.</a:t>
            </a:r>
          </a:p>
          <a:p>
            <a:r>
              <a:rPr lang="es-AR" sz="1200" b="0" i="0" u="none" strike="noStrike" kern="1200" baseline="0" dirty="0">
                <a:solidFill>
                  <a:schemeClr val="tx1"/>
                </a:solidFill>
                <a:latin typeface="+mn-lt"/>
                <a:ea typeface="+mn-ea"/>
                <a:cs typeface="+mn-cs"/>
              </a:rPr>
              <a:t>b. </a:t>
            </a:r>
            <a:r>
              <a:rPr lang="es-AR" sz="1200" b="1" i="0" u="none" strike="noStrike" kern="1200" baseline="0" dirty="0">
                <a:solidFill>
                  <a:schemeClr val="tx1"/>
                </a:solidFill>
                <a:latin typeface="+mn-lt"/>
                <a:ea typeface="+mn-ea"/>
                <a:cs typeface="+mn-cs"/>
              </a:rPr>
              <a:t>Depósitos o almacenamientos</a:t>
            </a:r>
            <a:r>
              <a:rPr lang="es-AR" sz="1200" b="0" i="0" u="none" strike="noStrike" kern="1200" baseline="0" dirty="0">
                <a:solidFill>
                  <a:schemeClr val="tx1"/>
                </a:solidFill>
                <a:latin typeface="+mn-lt"/>
                <a:ea typeface="+mn-ea"/>
                <a:cs typeface="+mn-cs"/>
              </a:rPr>
              <a:t>: son lugares donde se almacena materia, energía o información</a:t>
            </a:r>
          </a:p>
          <a:p>
            <a:r>
              <a:rPr lang="es-AR" sz="1200" b="0" i="0" u="none" strike="noStrike" kern="1200" baseline="0" dirty="0">
                <a:solidFill>
                  <a:schemeClr val="tx1"/>
                </a:solidFill>
                <a:latin typeface="+mn-lt"/>
                <a:ea typeface="+mn-ea"/>
                <a:cs typeface="+mn-cs"/>
              </a:rPr>
              <a:t>(MEI). Los depósitos pueden ser:</a:t>
            </a:r>
          </a:p>
          <a:p>
            <a:pPr marL="171450" indent="-171450">
              <a:buFontTx/>
              <a:buChar char="-"/>
            </a:pPr>
            <a:r>
              <a:rPr lang="es-AR" sz="1200" b="0" i="1" u="none" strike="noStrike" kern="1200" baseline="0" dirty="0">
                <a:solidFill>
                  <a:schemeClr val="tx1"/>
                </a:solidFill>
                <a:latin typeface="+mn-lt"/>
                <a:ea typeface="+mn-ea"/>
                <a:cs typeface="+mn-cs"/>
              </a:rPr>
              <a:t>Permanentes</a:t>
            </a:r>
            <a:r>
              <a:rPr lang="es-AR" sz="1200" b="0" i="0" u="none" strike="noStrike" kern="1200" baseline="0" dirty="0">
                <a:solidFill>
                  <a:schemeClr val="tx1"/>
                </a:solidFill>
                <a:latin typeface="+mn-lt"/>
                <a:ea typeface="+mn-ea"/>
                <a:cs typeface="+mn-cs"/>
              </a:rPr>
              <a:t>: aquellos en que están diseñados para que su contenido no se altere (CDROM, LIBROS)</a:t>
            </a:r>
          </a:p>
          <a:p>
            <a:pPr marL="171450" indent="-171450">
              <a:buFontTx/>
              <a:buChar char="-"/>
            </a:pPr>
            <a:r>
              <a:rPr lang="es-AR" sz="1200" b="0" i="1" u="none" strike="noStrike" kern="1200" baseline="0" dirty="0">
                <a:solidFill>
                  <a:schemeClr val="tx1"/>
                </a:solidFill>
                <a:latin typeface="+mn-lt"/>
                <a:ea typeface="+mn-ea"/>
                <a:cs typeface="+mn-cs"/>
              </a:rPr>
              <a:t>Transitorios</a:t>
            </a:r>
            <a:r>
              <a:rPr lang="es-AR" sz="1200" b="0" i="0" u="none" strike="noStrike" kern="1200" baseline="0" dirty="0">
                <a:solidFill>
                  <a:schemeClr val="tx1"/>
                </a:solidFill>
                <a:latin typeface="+mn-lt"/>
                <a:ea typeface="+mn-ea"/>
                <a:cs typeface="+mn-cs"/>
              </a:rPr>
              <a:t>: aquellos diseñados para que su contenido sufra modificaciones (pizarrón)</a:t>
            </a:r>
          </a:p>
          <a:p>
            <a:pPr marL="0" indent="0">
              <a:buFontTx/>
              <a:buNone/>
            </a:pPr>
            <a:r>
              <a:rPr lang="es-AR" sz="1200" b="0" i="0" u="none" strike="noStrike" kern="1200" baseline="0" dirty="0">
                <a:solidFill>
                  <a:schemeClr val="tx1"/>
                </a:solidFill>
                <a:latin typeface="+mn-lt"/>
                <a:ea typeface="+mn-ea"/>
                <a:cs typeface="+mn-cs"/>
              </a:rPr>
              <a:t> c. </a:t>
            </a:r>
            <a:r>
              <a:rPr lang="es-AR" sz="1200" b="1" i="0" u="none" strike="noStrike" kern="1200" baseline="0" dirty="0">
                <a:solidFill>
                  <a:schemeClr val="tx1"/>
                </a:solidFill>
                <a:latin typeface="+mn-lt"/>
                <a:ea typeface="+mn-ea"/>
                <a:cs typeface="+mn-cs"/>
              </a:rPr>
              <a:t>Canales</a:t>
            </a:r>
            <a:r>
              <a:rPr lang="es-AR" sz="1200" b="0" i="0" u="none" strike="noStrike" kern="1200" baseline="0" dirty="0">
                <a:solidFill>
                  <a:schemeClr val="tx1"/>
                </a:solidFill>
                <a:latin typeface="+mn-lt"/>
                <a:ea typeface="+mn-ea"/>
                <a:cs typeface="+mn-cs"/>
              </a:rPr>
              <a:t>: Son lugares o conductos por donde circula materia, energía o información (MEI). </a:t>
            </a:r>
          </a:p>
          <a:p>
            <a:pPr marL="0" indent="0">
              <a:buFontTx/>
              <a:buNone/>
            </a:pPr>
            <a:r>
              <a:rPr lang="es-AR" sz="1200" b="0" i="0" u="none" strike="noStrike" kern="1200" baseline="0" dirty="0">
                <a:solidFill>
                  <a:schemeClr val="tx1"/>
                </a:solidFill>
                <a:latin typeface="+mn-lt"/>
                <a:ea typeface="+mn-ea"/>
                <a:cs typeface="+mn-cs"/>
              </a:rPr>
              <a:t>d. </a:t>
            </a:r>
            <a:r>
              <a:rPr lang="es-AR" sz="1200" b="1" i="0" u="none" strike="noStrike" kern="1200" baseline="0" dirty="0">
                <a:solidFill>
                  <a:schemeClr val="tx1"/>
                </a:solidFill>
                <a:latin typeface="+mn-lt"/>
                <a:ea typeface="+mn-ea"/>
                <a:cs typeface="+mn-cs"/>
              </a:rPr>
              <a:t>Subsistemas</a:t>
            </a:r>
            <a:r>
              <a:rPr lang="es-AR" sz="1200" b="0" i="0" u="none" strike="noStrike" kern="1200" baseline="0" dirty="0">
                <a:solidFill>
                  <a:schemeClr val="tx1"/>
                </a:solidFill>
                <a:latin typeface="+mn-lt"/>
                <a:ea typeface="+mn-ea"/>
                <a:cs typeface="+mn-cs"/>
              </a:rPr>
              <a:t>: los sistemas complejos (muchos componentes y relaciones entre ellos) pueden</a:t>
            </a:r>
          </a:p>
          <a:p>
            <a:r>
              <a:rPr lang="es-AR" sz="1200" b="0" i="0" u="none" strike="noStrike" kern="1200" baseline="0" dirty="0">
                <a:solidFill>
                  <a:schemeClr val="tx1"/>
                </a:solidFill>
                <a:latin typeface="+mn-lt"/>
                <a:ea typeface="+mn-ea"/>
                <a:cs typeface="+mn-cs"/>
              </a:rPr>
              <a:t>dividirse para su estudio en subsistemas.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a:t>
            </a:fld>
            <a:endParaRPr lang="es-AR"/>
          </a:p>
        </p:txBody>
      </p:sp>
    </p:spTree>
    <p:extLst>
      <p:ext uri="{BB962C8B-B14F-4D97-AF65-F5344CB8AC3E}">
        <p14:creationId xmlns:p14="http://schemas.microsoft.com/office/powerpoint/2010/main" val="306731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65</a:t>
            </a:fld>
            <a:endParaRPr lang="es-AR"/>
          </a:p>
        </p:txBody>
      </p:sp>
    </p:spTree>
    <p:extLst>
      <p:ext uri="{BB962C8B-B14F-4D97-AF65-F5344CB8AC3E}">
        <p14:creationId xmlns:p14="http://schemas.microsoft.com/office/powerpoint/2010/main" val="175757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66</a:t>
            </a:fld>
            <a:endParaRPr lang="es-AR"/>
          </a:p>
        </p:txBody>
      </p:sp>
    </p:spTree>
    <p:extLst>
      <p:ext uri="{BB962C8B-B14F-4D97-AF65-F5344CB8AC3E}">
        <p14:creationId xmlns:p14="http://schemas.microsoft.com/office/powerpoint/2010/main" val="1213936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67</a:t>
            </a:fld>
            <a:endParaRPr lang="es-AR"/>
          </a:p>
        </p:txBody>
      </p:sp>
    </p:spTree>
    <p:extLst>
      <p:ext uri="{BB962C8B-B14F-4D97-AF65-F5344CB8AC3E}">
        <p14:creationId xmlns:p14="http://schemas.microsoft.com/office/powerpoint/2010/main" val="2774146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68</a:t>
            </a:fld>
            <a:endParaRPr lang="es-AR"/>
          </a:p>
        </p:txBody>
      </p:sp>
    </p:spTree>
    <p:extLst>
      <p:ext uri="{BB962C8B-B14F-4D97-AF65-F5344CB8AC3E}">
        <p14:creationId xmlns:p14="http://schemas.microsoft.com/office/powerpoint/2010/main" val="2172611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69</a:t>
            </a:fld>
            <a:endParaRPr lang="es-AR"/>
          </a:p>
        </p:txBody>
      </p:sp>
    </p:spTree>
    <p:extLst>
      <p:ext uri="{BB962C8B-B14F-4D97-AF65-F5344CB8AC3E}">
        <p14:creationId xmlns:p14="http://schemas.microsoft.com/office/powerpoint/2010/main" val="348089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70</a:t>
            </a:fld>
            <a:endParaRPr lang="es-AR"/>
          </a:p>
        </p:txBody>
      </p:sp>
    </p:spTree>
    <p:extLst>
      <p:ext uri="{BB962C8B-B14F-4D97-AF65-F5344CB8AC3E}">
        <p14:creationId xmlns:p14="http://schemas.microsoft.com/office/powerpoint/2010/main" val="268332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71</a:t>
            </a:fld>
            <a:endParaRPr lang="es-AR"/>
          </a:p>
        </p:txBody>
      </p:sp>
    </p:spTree>
    <p:extLst>
      <p:ext uri="{BB962C8B-B14F-4D97-AF65-F5344CB8AC3E}">
        <p14:creationId xmlns:p14="http://schemas.microsoft.com/office/powerpoint/2010/main" val="716588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72</a:t>
            </a:fld>
            <a:endParaRPr lang="es-AR"/>
          </a:p>
        </p:txBody>
      </p:sp>
    </p:spTree>
    <p:extLst>
      <p:ext uri="{BB962C8B-B14F-4D97-AF65-F5344CB8AC3E}">
        <p14:creationId xmlns:p14="http://schemas.microsoft.com/office/powerpoint/2010/main" val="2074750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73</a:t>
            </a:fld>
            <a:endParaRPr lang="es-AR"/>
          </a:p>
        </p:txBody>
      </p:sp>
    </p:spTree>
    <p:extLst>
      <p:ext uri="{BB962C8B-B14F-4D97-AF65-F5344CB8AC3E}">
        <p14:creationId xmlns:p14="http://schemas.microsoft.com/office/powerpoint/2010/main" val="1037450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74</a:t>
            </a:fld>
            <a:endParaRPr lang="es-AR"/>
          </a:p>
        </p:txBody>
      </p:sp>
    </p:spTree>
    <p:extLst>
      <p:ext uri="{BB962C8B-B14F-4D97-AF65-F5344CB8AC3E}">
        <p14:creationId xmlns:p14="http://schemas.microsoft.com/office/powerpoint/2010/main" val="22374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ABSTRACCIÓN</a:t>
            </a:r>
          </a:p>
          <a:p>
            <a:r>
              <a:rPr lang="es-AR" dirty="0"/>
              <a:t>EJEMPLOS DE S.</a:t>
            </a:r>
            <a:r>
              <a:rPr lang="es-AR" baseline="0" dirty="0"/>
              <a:t> TECNOLOGICOS: </a:t>
            </a:r>
          </a:p>
          <a:p>
            <a:r>
              <a:rPr lang="es-AR" baseline="0" dirty="0"/>
              <a:t>Generar, Producir, Transformar y Distribuir</a:t>
            </a:r>
          </a:p>
          <a:p>
            <a:r>
              <a:rPr lang="es-AR" baseline="0" dirty="0"/>
              <a:t>DE PROCESAMIENTO DE MATERIA: INDUSTRIA, HUERTA</a:t>
            </a: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DE PROCESAMIENTO DE ENERGIA : AUTO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SISTEMAS DE INFORMACIÓN</a:t>
            </a:r>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a:t>
            </a:fld>
            <a:endParaRPr lang="es-AR"/>
          </a:p>
        </p:txBody>
      </p:sp>
    </p:spTree>
    <p:extLst>
      <p:ext uri="{BB962C8B-B14F-4D97-AF65-F5344CB8AC3E}">
        <p14:creationId xmlns:p14="http://schemas.microsoft.com/office/powerpoint/2010/main" val="320624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75</a:t>
            </a:fld>
            <a:endParaRPr lang="es-AR"/>
          </a:p>
        </p:txBody>
      </p:sp>
    </p:spTree>
    <p:extLst>
      <p:ext uri="{BB962C8B-B14F-4D97-AF65-F5344CB8AC3E}">
        <p14:creationId xmlns:p14="http://schemas.microsoft.com/office/powerpoint/2010/main" val="127790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2148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17</a:t>
            </a:fld>
            <a:endParaRPr lang="es-AR"/>
          </a:p>
        </p:txBody>
      </p:sp>
    </p:spTree>
    <p:extLst>
      <p:ext uri="{BB962C8B-B14F-4D97-AF65-F5344CB8AC3E}">
        <p14:creationId xmlns:p14="http://schemas.microsoft.com/office/powerpoint/2010/main" val="327065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18</a:t>
            </a:fld>
            <a:endParaRPr lang="es-AR"/>
          </a:p>
        </p:txBody>
      </p:sp>
    </p:spTree>
    <p:extLst>
      <p:ext uri="{BB962C8B-B14F-4D97-AF65-F5344CB8AC3E}">
        <p14:creationId xmlns:p14="http://schemas.microsoft.com/office/powerpoint/2010/main" val="210482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19</a:t>
            </a:fld>
            <a:endParaRPr lang="es-AR"/>
          </a:p>
        </p:txBody>
      </p:sp>
    </p:spTree>
    <p:extLst>
      <p:ext uri="{BB962C8B-B14F-4D97-AF65-F5344CB8AC3E}">
        <p14:creationId xmlns:p14="http://schemas.microsoft.com/office/powerpoint/2010/main" val="227946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algoritmo debe ser preciso e </a:t>
            </a:r>
            <a:r>
              <a:rPr lang="es-AR" sz="1200" b="1" i="0" u="none" strike="noStrike" kern="1200" baseline="0" dirty="0">
                <a:solidFill>
                  <a:schemeClr val="tx1"/>
                </a:solidFill>
                <a:latin typeface="+mn-lt"/>
                <a:ea typeface="+mn-ea"/>
                <a:cs typeface="+mn-cs"/>
              </a:rPr>
              <a:t>indicar el orden de realización de cada paso.</a:t>
            </a:r>
          </a:p>
          <a:p>
            <a:r>
              <a:rPr lang="es-AR" sz="1200" b="0" i="0" u="none" strike="noStrike" kern="1200" baseline="0" dirty="0">
                <a:solidFill>
                  <a:schemeClr val="tx1"/>
                </a:solidFill>
                <a:latin typeface="+mn-lt"/>
                <a:ea typeface="+mn-ea"/>
                <a:cs typeface="+mn-cs"/>
              </a:rPr>
              <a:t>Un algoritmo debe estar específicamente definido. Es decir, </a:t>
            </a:r>
            <a:r>
              <a:rPr lang="es-AR" sz="1200" b="1" i="0" u="none" strike="noStrike" kern="1200" baseline="0" dirty="0">
                <a:solidFill>
                  <a:schemeClr val="tx1"/>
                </a:solidFill>
                <a:latin typeface="+mn-lt"/>
                <a:ea typeface="+mn-ea"/>
                <a:cs typeface="+mn-cs"/>
              </a:rPr>
              <a:t>si se ejecuta un mismo algoritmo dos</a:t>
            </a:r>
          </a:p>
          <a:p>
            <a:r>
              <a:rPr lang="es-AR" sz="1200" b="1" i="0" u="none" strike="noStrike" kern="1200" baseline="0" dirty="0">
                <a:solidFill>
                  <a:schemeClr val="tx1"/>
                </a:solidFill>
                <a:latin typeface="+mn-lt"/>
                <a:ea typeface="+mn-ea"/>
                <a:cs typeface="+mn-cs"/>
              </a:rPr>
              <a:t>veces, con los mismos datos de entada, se debe obtener el mismo resultado cada vez.</a:t>
            </a:r>
          </a:p>
          <a:p>
            <a:r>
              <a:rPr lang="es-AR" sz="1200" b="0" i="0" u="none" strike="noStrike" kern="1200" baseline="0" dirty="0">
                <a:solidFill>
                  <a:schemeClr val="tx1"/>
                </a:solidFill>
                <a:latin typeface="+mn-lt"/>
                <a:ea typeface="+mn-ea"/>
                <a:cs typeface="+mn-cs"/>
              </a:rPr>
              <a:t>• Un algoritmo debe ser finito. </a:t>
            </a:r>
            <a:r>
              <a:rPr lang="es-AR" sz="1200" b="1" i="0" u="none" strike="noStrike" kern="1200" baseline="0" dirty="0">
                <a:solidFill>
                  <a:schemeClr val="tx1"/>
                </a:solidFill>
                <a:latin typeface="+mn-lt"/>
                <a:ea typeface="+mn-ea"/>
                <a:cs typeface="+mn-cs"/>
              </a:rPr>
              <a:t>Si se sigue un algoritmo, se debe terminar en algún momento; o sea,</a:t>
            </a:r>
          </a:p>
          <a:p>
            <a:r>
              <a:rPr lang="es-AR" sz="1200" b="1" i="0" u="none" strike="noStrike" kern="1200" baseline="0" dirty="0">
                <a:solidFill>
                  <a:schemeClr val="tx1"/>
                </a:solidFill>
                <a:latin typeface="+mn-lt"/>
                <a:ea typeface="+mn-ea"/>
                <a:cs typeface="+mn-cs"/>
              </a:rPr>
              <a:t>debe tener un número finito de pasos. Debe tener un inicio y un final.</a:t>
            </a:r>
          </a:p>
          <a:p>
            <a:r>
              <a:rPr lang="es-AR" sz="1200" b="0" i="0" u="none" strike="noStrike" kern="1200" baseline="0" dirty="0">
                <a:solidFill>
                  <a:schemeClr val="tx1"/>
                </a:solidFill>
                <a:latin typeface="+mn-lt"/>
                <a:ea typeface="+mn-ea"/>
                <a:cs typeface="+mn-cs"/>
              </a:rPr>
              <a:t>• Un algoritmo debe ser correcto: </a:t>
            </a:r>
            <a:r>
              <a:rPr lang="es-AR" sz="1200" b="1" i="0" u="none" strike="noStrike" kern="1200" baseline="0" dirty="0">
                <a:solidFill>
                  <a:schemeClr val="tx1"/>
                </a:solidFill>
                <a:latin typeface="+mn-lt"/>
                <a:ea typeface="+mn-ea"/>
                <a:cs typeface="+mn-cs"/>
              </a:rPr>
              <a:t>el resultado del algoritmo debe ser el resultado esperado.</a:t>
            </a:r>
          </a:p>
          <a:p>
            <a:r>
              <a:rPr lang="es-AR" sz="1200" b="0" i="0" u="none" strike="noStrike" kern="1200" baseline="0" dirty="0">
                <a:solidFill>
                  <a:schemeClr val="tx1"/>
                </a:solidFill>
                <a:latin typeface="+mn-lt"/>
                <a:ea typeface="+mn-ea"/>
                <a:cs typeface="+mn-cs"/>
              </a:rPr>
              <a:t>• Un algoritmo es independiente </a:t>
            </a:r>
            <a:r>
              <a:rPr lang="es-AR" sz="1200" b="1" i="0" u="none" strike="noStrike" kern="1200" baseline="0" dirty="0">
                <a:solidFill>
                  <a:schemeClr val="tx1"/>
                </a:solidFill>
                <a:latin typeface="+mn-lt"/>
                <a:ea typeface="+mn-ea"/>
                <a:cs typeface="+mn-cs"/>
              </a:rPr>
              <a:t>tanto del lenguaje de programación en el que se expresa como de la</a:t>
            </a:r>
          </a:p>
          <a:p>
            <a:r>
              <a:rPr lang="es-AR" sz="1200" b="1" i="0" u="none" strike="noStrike" kern="1200" baseline="0" dirty="0">
                <a:solidFill>
                  <a:schemeClr val="tx1"/>
                </a:solidFill>
                <a:latin typeface="+mn-lt"/>
                <a:ea typeface="+mn-ea"/>
                <a:cs typeface="+mn-cs"/>
              </a:rPr>
              <a:t>computadora que lo ejecuta.</a:t>
            </a:r>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30588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15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s-ES"/>
              <a:t>Editar el estilo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rot="16200000">
            <a:off x="10797543" y="998538"/>
            <a:ext cx="1904999" cy="365125"/>
          </a:xfrm>
          <a:prstGeom prst="rect">
            <a:avLst/>
          </a:prstGeom>
        </p:spPr>
        <p:txBody>
          <a:bodyPr/>
          <a:lstStyle/>
          <a:p>
            <a:fld id="{D4E54B09-E178-460F-B46D-023FA9745608}" type="datetimeFigureOut">
              <a:rPr lang="en-US" dirty="0"/>
              <a:t>2/9/2017</a:t>
            </a:fld>
            <a:endParaRPr lang="en-US" dirty="0"/>
          </a:p>
        </p:txBody>
      </p:sp>
      <p:sp>
        <p:nvSpPr>
          <p:cNvPr id="8" name="Footer Placeholder 7"/>
          <p:cNvSpPr>
            <a:spLocks noGrp="1"/>
          </p:cNvSpPr>
          <p:nvPr>
            <p:ph type="ftr" sz="quarter" idx="11"/>
          </p:nvPr>
        </p:nvSpPr>
        <p:spPr>
          <a:xfrm rot="16200000">
            <a:off x="9959341" y="4046538"/>
            <a:ext cx="35814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11292840" y="6172202"/>
            <a:ext cx="914400" cy="593725"/>
          </a:xfrm>
          <a:prstGeom prst="rect">
            <a:avLst/>
          </a:prstGeom>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029460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8" name="bk object 18"/>
          <p:cNvSpPr>
            <a:spLocks/>
          </p:cNvSpPr>
          <p:nvPr/>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9"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a:p>
        </p:txBody>
      </p:sp>
      <p:pic>
        <p:nvPicPr>
          <p:cNvPr id="11" name="0 Imagen"/>
          <p:cNvPicPr/>
          <p:nvPr userDrawn="1"/>
        </p:nvPicPr>
        <p:blipFill>
          <a:blip r:embed="rId10"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10" name="Imagen 9"/>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27" name="bk object 17"/>
          <p:cNvSpPr>
            <a:spLocks/>
          </p:cNvSpPr>
          <p:nvPr/>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9" name="bk object 19"/>
          <p:cNvSpPr>
            <a:spLocks/>
          </p:cNvSpPr>
          <p:nvPr/>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2" name="Imagen 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3"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50.emf"/><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65.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64.jpg"/></Relationships>
</file>

<file path=ppt/slides/_rels/slide6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7.png"/><Relationship Id="rId5" Type="http://schemas.openxmlformats.org/officeDocument/2006/relationships/image" Target="../media/image65.emf"/><Relationship Id="rId4"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70.gif"/><Relationship Id="rId4" Type="http://schemas.openxmlformats.org/officeDocument/2006/relationships/diagramLayout" Target="../diagrams/layout30.xml"/><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slideLayout" Target="../slideLayouts/slideLayout6.xml"/><Relationship Id="rId7" Type="http://schemas.openxmlformats.org/officeDocument/2006/relationships/diagramQuickStyle" Target="../diagrams/quickStyle3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31.xml"/><Relationship Id="rId11" Type="http://schemas.openxmlformats.org/officeDocument/2006/relationships/image" Target="../media/image71.png"/><Relationship Id="rId5" Type="http://schemas.openxmlformats.org/officeDocument/2006/relationships/diagramData" Target="../diagrams/data31.xml"/><Relationship Id="rId10" Type="http://schemas.openxmlformats.org/officeDocument/2006/relationships/image" Target="../media/image70.gif"/><Relationship Id="rId4" Type="http://schemas.openxmlformats.org/officeDocument/2006/relationships/notesSlide" Target="../notesSlides/notesSlide34.xml"/><Relationship Id="rId9" Type="http://schemas.microsoft.com/office/2007/relationships/diagramDrawing" Target="../diagrams/drawing3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slideLayout" Target="../slideLayouts/slideLayout6.xml"/><Relationship Id="rId7" Type="http://schemas.openxmlformats.org/officeDocument/2006/relationships/diagramQuickStyle" Target="../diagrams/quickStyle3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33.xml"/><Relationship Id="rId5" Type="http://schemas.openxmlformats.org/officeDocument/2006/relationships/diagramData" Target="../diagrams/data33.xml"/><Relationship Id="rId10" Type="http://schemas.openxmlformats.org/officeDocument/2006/relationships/image" Target="../media/image73.png"/><Relationship Id="rId4" Type="http://schemas.openxmlformats.org/officeDocument/2006/relationships/notesSlide" Target="../notesSlides/notesSlide36.xml"/><Relationship Id="rId9" Type="http://schemas.microsoft.com/office/2007/relationships/diagramDrawing" Target="../diagrams/drawing3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5.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4295800" y="410882"/>
            <a:ext cx="2777490" cy="569595"/>
          </a:xfrm>
          <a:prstGeom prst="rect">
            <a:avLst/>
          </a:prstGeom>
          <a:noFill/>
          <a:ln w="9525">
            <a:noFill/>
            <a:miter lim="800000"/>
            <a:headEnd/>
            <a:tailEnd/>
          </a:ln>
        </p:spPr>
      </p:pic>
      <p:sp>
        <p:nvSpPr>
          <p:cNvPr id="3" name="Rectángulo 2"/>
          <p:cNvSpPr/>
          <p:nvPr/>
        </p:nvSpPr>
        <p:spPr>
          <a:xfrm>
            <a:off x="2207568" y="5445224"/>
            <a:ext cx="6096000" cy="735586"/>
          </a:xfrm>
          <a:prstGeom prst="rect">
            <a:avLst/>
          </a:prstGeom>
        </p:spPr>
        <p:txBody>
          <a:bodyPr>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Analistas del Conocimiento</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4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Dimensión Programador</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
        <p:nvSpPr>
          <p:cNvPr id="6" name="Rectángulo 5"/>
          <p:cNvSpPr/>
          <p:nvPr/>
        </p:nvSpPr>
        <p:spPr>
          <a:xfrm>
            <a:off x="3788642" y="0"/>
            <a:ext cx="3562064" cy="410882"/>
          </a:xfrm>
          <a:prstGeom prst="rect">
            <a:avLst/>
          </a:prstGeom>
        </p:spPr>
        <p:txBody>
          <a:bodyPr wrap="none">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Times New Roman" panose="02020603050405020304" pitchFamily="18" charset="0"/>
              </a:rPr>
              <a:t>Ministerio de Educación y Deportes</a:t>
            </a:r>
            <a:endParaRPr kumimoji="0" lang="es-AR" sz="8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2962225" cy="584775"/>
          </a:xfrm>
          <a:prstGeom prst="rect">
            <a:avLst/>
          </a:prstGeom>
          <a:noFill/>
        </p:spPr>
        <p:txBody>
          <a:bodyPr wrap="square" rtlCol="0">
            <a:spAutoFit/>
          </a:bodyPr>
          <a:lstStyle/>
          <a:p>
            <a:r>
              <a:rPr lang="es-ES" sz="3200" b="1" dirty="0"/>
              <a:t>REDES</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32104" y="2749971"/>
            <a:ext cx="4788533" cy="297979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4" y="2771370"/>
            <a:ext cx="6711312" cy="2979795"/>
          </a:xfrm>
          <a:prstGeom prst="rect">
            <a:avLst/>
          </a:prstGeom>
        </p:spPr>
      </p:pic>
    </p:spTree>
    <p:extLst>
      <p:ext uri="{BB962C8B-B14F-4D97-AF65-F5344CB8AC3E}">
        <p14:creationId xmlns:p14="http://schemas.microsoft.com/office/powerpoint/2010/main" val="3580261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1430263" cy="584775"/>
          </a:xfrm>
          <a:prstGeom prst="rect">
            <a:avLst/>
          </a:prstGeom>
          <a:noFill/>
        </p:spPr>
        <p:txBody>
          <a:bodyPr wrap="square" rtlCol="0">
            <a:spAutoFit/>
          </a:bodyPr>
          <a:lstStyle/>
          <a:p>
            <a:r>
              <a:rPr lang="es-ES" sz="3200" b="1" dirty="0"/>
              <a:t>REDES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567239"/>
            <a:ext cx="6120680" cy="5242067"/>
          </a:xfrm>
          <a:prstGeom prst="rect">
            <a:avLst/>
          </a:prstGeom>
        </p:spPr>
      </p:pic>
      <p:sp>
        <p:nvSpPr>
          <p:cNvPr id="2" name="CuadroTexto 1"/>
          <p:cNvSpPr txBox="1"/>
          <p:nvPr/>
        </p:nvSpPr>
        <p:spPr>
          <a:xfrm>
            <a:off x="630355" y="2341531"/>
            <a:ext cx="4608511" cy="406265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s-ES" sz="2400" dirty="0"/>
              <a:t>Internet en toda aplicación.</a:t>
            </a:r>
          </a:p>
          <a:p>
            <a:pPr marL="342900" indent="-342900">
              <a:lnSpc>
                <a:spcPct val="200000"/>
              </a:lnSpc>
              <a:buFont typeface="Wingdings" panose="05000000000000000000" pitchFamily="2" charset="2"/>
              <a:buChar char="ü"/>
            </a:pPr>
            <a:r>
              <a:rPr lang="es-ES" sz="2400" dirty="0"/>
              <a:t>Internet -&gt; Disminuye la brecha entre culturas.</a:t>
            </a:r>
          </a:p>
          <a:p>
            <a:pPr marL="342900" indent="-342900">
              <a:lnSpc>
                <a:spcPct val="200000"/>
              </a:lnSpc>
              <a:buFont typeface="Wingdings" panose="05000000000000000000" pitchFamily="2" charset="2"/>
              <a:buChar char="ü"/>
            </a:pPr>
            <a:r>
              <a:rPr lang="es-ES" sz="2400" dirty="0"/>
              <a:t>Internet -&gt; Seguridad.</a:t>
            </a:r>
          </a:p>
          <a:p>
            <a:pPr marL="342900" indent="-342900">
              <a:lnSpc>
                <a:spcPct val="200000"/>
              </a:lnSpc>
              <a:buFont typeface="Wingdings" panose="05000000000000000000" pitchFamily="2" charset="2"/>
              <a:buChar char="ü"/>
            </a:pPr>
            <a:r>
              <a:rPr lang="es-ES" sz="2400" dirty="0" err="1"/>
              <a:t>IoT</a:t>
            </a:r>
            <a:endParaRPr lang="es-ES" sz="2400" dirty="0"/>
          </a:p>
          <a:p>
            <a:endParaRPr lang="es-ES" dirty="0"/>
          </a:p>
        </p:txBody>
      </p:sp>
    </p:spTree>
    <p:extLst>
      <p:ext uri="{BB962C8B-B14F-4D97-AF65-F5344CB8AC3E}">
        <p14:creationId xmlns:p14="http://schemas.microsoft.com/office/powerpoint/2010/main" val="962233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8686353" cy="584775"/>
          </a:xfrm>
          <a:prstGeom prst="rect">
            <a:avLst/>
          </a:prstGeom>
          <a:noFill/>
        </p:spPr>
        <p:txBody>
          <a:bodyPr wrap="square" rtlCol="0">
            <a:spAutoFit/>
          </a:bodyPr>
          <a:lstStyle/>
          <a:p>
            <a:r>
              <a:rPr lang="es-ES" sz="3200"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2207568" y="2996952"/>
            <a:ext cx="3517900" cy="352839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2924944"/>
            <a:ext cx="3600400" cy="3600400"/>
          </a:xfrm>
          <a:prstGeom prst="rect">
            <a:avLst/>
          </a:prstGeom>
        </p:spPr>
      </p:pic>
      <p:sp>
        <p:nvSpPr>
          <p:cNvPr id="6" name="CuadroTexto 5"/>
          <p:cNvSpPr txBox="1"/>
          <p:nvPr/>
        </p:nvSpPr>
        <p:spPr>
          <a:xfrm>
            <a:off x="3503712" y="2348880"/>
            <a:ext cx="792088" cy="369332"/>
          </a:xfrm>
          <a:prstGeom prst="rect">
            <a:avLst/>
          </a:prstGeom>
          <a:noFill/>
        </p:spPr>
        <p:txBody>
          <a:bodyPr wrap="square" rtlCol="0">
            <a:spAutoFit/>
          </a:bodyPr>
          <a:lstStyle/>
          <a:p>
            <a:r>
              <a:rPr lang="es-ES" dirty="0"/>
              <a:t>ANTES</a:t>
            </a:r>
          </a:p>
        </p:txBody>
      </p:sp>
      <p:sp>
        <p:nvSpPr>
          <p:cNvPr id="7" name="CuadroTexto 6"/>
          <p:cNvSpPr txBox="1"/>
          <p:nvPr/>
        </p:nvSpPr>
        <p:spPr>
          <a:xfrm>
            <a:off x="7824192" y="2348880"/>
            <a:ext cx="864096"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duotone>
              <a:schemeClr val="accent5">
                <a:shade val="45000"/>
                <a:satMod val="135000"/>
              </a:schemeClr>
              <a:prstClr val="white"/>
            </a:duotone>
          </a:blip>
          <a:stretch>
            <a:fillRect/>
          </a:stretch>
        </p:blipFill>
        <p:spPr>
          <a:xfrm>
            <a:off x="8083723" y="1038035"/>
            <a:ext cx="3694701" cy="2642204"/>
          </a:xfrm>
          <a:prstGeom prst="rect">
            <a:avLst/>
          </a:prstGeom>
        </p:spPr>
      </p:pic>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41487" y="1650892"/>
            <a:ext cx="2962225" cy="584775"/>
          </a:xfrm>
          <a:prstGeom prst="rect">
            <a:avLst/>
          </a:prstGeom>
          <a:noFill/>
        </p:spPr>
        <p:txBody>
          <a:bodyPr wrap="square" rtlCol="0">
            <a:spAutoFit/>
          </a:bodyPr>
          <a:lstStyle/>
          <a:p>
            <a:r>
              <a:rPr lang="es-ES" sz="3200" b="1" dirty="0"/>
              <a:t>SISTEMAS</a:t>
            </a:r>
          </a:p>
        </p:txBody>
      </p:sp>
      <p:pic>
        <p:nvPicPr>
          <p:cNvPr id="6" name="Imagen 5"/>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b="3152"/>
          <a:stretch/>
        </p:blipFill>
        <p:spPr>
          <a:xfrm>
            <a:off x="2455423" y="2295833"/>
            <a:ext cx="6131698" cy="4213502"/>
          </a:xfrm>
          <a:prstGeom prst="rect">
            <a:avLst/>
          </a:prstGeom>
        </p:spPr>
      </p:pic>
      <p:pic>
        <p:nvPicPr>
          <p:cNvPr id="9" name="Imagen 8"/>
          <p:cNvPicPr>
            <a:picLocks noChangeAspect="1"/>
          </p:cNvPicPr>
          <p:nvPr/>
        </p:nvPicPr>
        <p:blipFill>
          <a:blip r:embed="rId6"/>
          <a:stretch>
            <a:fillRect/>
          </a:stretch>
        </p:blipFill>
        <p:spPr>
          <a:xfrm>
            <a:off x="8816201" y="5777078"/>
            <a:ext cx="2229747" cy="974752"/>
          </a:xfrm>
          <a:prstGeom prst="rect">
            <a:avLst/>
          </a:prstGeom>
        </p:spPr>
      </p:pic>
      <p:pic>
        <p:nvPicPr>
          <p:cNvPr id="10" name="Imagen 9"/>
          <p:cNvPicPr>
            <a:picLocks noChangeAspect="1"/>
          </p:cNvPicPr>
          <p:nvPr/>
        </p:nvPicPr>
        <p:blipFill rotWithShape="1">
          <a:blip r:embed="rId7">
            <a:extLst>
              <a:ext uri="{28A0092B-C50C-407E-A947-70E740481C1C}">
                <a14:useLocalDpi xmlns:a14="http://schemas.microsoft.com/office/drawing/2010/main" val="0"/>
              </a:ext>
            </a:extLst>
          </a:blip>
          <a:srcRect l="49837" t="18074" r="16708" b="15440"/>
          <a:stretch/>
        </p:blipFill>
        <p:spPr>
          <a:xfrm>
            <a:off x="8312034" y="3999062"/>
            <a:ext cx="1440160" cy="1901011"/>
          </a:xfrm>
          <a:prstGeom prst="rect">
            <a:avLst/>
          </a:prstGeom>
        </p:spPr>
      </p:pic>
      <p:pic>
        <p:nvPicPr>
          <p:cNvPr id="11" name="Imagen 10"/>
          <p:cNvPicPr>
            <a:picLocks noChangeAspect="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26301" t="15493" r="30247" b="10543"/>
          <a:stretch/>
        </p:blipFill>
        <p:spPr>
          <a:xfrm>
            <a:off x="10210355" y="4040836"/>
            <a:ext cx="1325907" cy="1694469"/>
          </a:xfrm>
          <a:prstGeom prst="rect">
            <a:avLst/>
          </a:prstGeom>
        </p:spPr>
      </p:pic>
      <p:sp>
        <p:nvSpPr>
          <p:cNvPr id="2" name="Rectángulo 1"/>
          <p:cNvSpPr/>
          <p:nvPr/>
        </p:nvSpPr>
        <p:spPr>
          <a:xfrm>
            <a:off x="652912" y="6210655"/>
            <a:ext cx="1626664" cy="461665"/>
          </a:xfrm>
          <a:prstGeom prst="rect">
            <a:avLst/>
          </a:prstGeom>
        </p:spPr>
        <p:txBody>
          <a:bodyPr wrap="none">
            <a:spAutoFit/>
          </a:bodyPr>
          <a:lstStyle/>
          <a:p>
            <a:r>
              <a:rPr lang="es-AR" sz="2400" b="1" i="1" dirty="0"/>
              <a:t>Bertalanffy</a:t>
            </a:r>
          </a:p>
        </p:txBody>
      </p:sp>
      <p:sp>
        <p:nvSpPr>
          <p:cNvPr id="12" name="Rectángulo 11"/>
          <p:cNvSpPr/>
          <p:nvPr/>
        </p:nvSpPr>
        <p:spPr>
          <a:xfrm>
            <a:off x="405895" y="5319806"/>
            <a:ext cx="2264777" cy="830997"/>
          </a:xfrm>
          <a:prstGeom prst="rect">
            <a:avLst/>
          </a:prstGeom>
        </p:spPr>
        <p:txBody>
          <a:bodyPr wrap="square">
            <a:spAutoFit/>
          </a:bodyPr>
          <a:lstStyle/>
          <a:p>
            <a:pPr algn="ctr"/>
            <a:r>
              <a:rPr lang="es-AR" sz="2400" b="1" i="1" dirty="0"/>
              <a:t>Teoría General de los Sistemas</a:t>
            </a:r>
          </a:p>
        </p:txBody>
      </p:sp>
      <p:cxnSp>
        <p:nvCxnSpPr>
          <p:cNvPr id="8" name="Conector recto de flecha 7"/>
          <p:cNvCxnSpPr/>
          <p:nvPr/>
        </p:nvCxnSpPr>
        <p:spPr>
          <a:xfrm>
            <a:off x="1485534" y="2355384"/>
            <a:ext cx="1" cy="296066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74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pic>
        <p:nvPicPr>
          <p:cNvPr id="12" name="Imagen 11"/>
          <p:cNvPicPr>
            <a:picLocks noChangeAspect="1"/>
          </p:cNvPicPr>
          <p:nvPr/>
        </p:nvPicPr>
        <p:blipFill>
          <a:blip r:embed="rId3"/>
          <a:stretch>
            <a:fillRect/>
          </a:stretch>
        </p:blipFill>
        <p:spPr>
          <a:xfrm>
            <a:off x="5591944" y="1650892"/>
            <a:ext cx="5400600" cy="4966203"/>
          </a:xfrm>
          <a:prstGeom prst="rect">
            <a:avLst/>
          </a:prstGeom>
        </p:spPr>
      </p:pic>
      <p:sp>
        <p:nvSpPr>
          <p:cNvPr id="5" name="CuadroTexto 4"/>
          <p:cNvSpPr txBox="1"/>
          <p:nvPr/>
        </p:nvSpPr>
        <p:spPr>
          <a:xfrm>
            <a:off x="541487" y="1650892"/>
            <a:ext cx="2962225" cy="584775"/>
          </a:xfrm>
          <a:prstGeom prst="rect">
            <a:avLst/>
          </a:prstGeom>
          <a:noFill/>
        </p:spPr>
        <p:txBody>
          <a:bodyPr wrap="square" rtlCol="0">
            <a:spAutoFit/>
          </a:bodyPr>
          <a:lstStyle/>
          <a:p>
            <a:r>
              <a:rPr lang="es-ES" sz="3200" b="1" dirty="0"/>
              <a:t>SISTEMAS</a:t>
            </a:r>
          </a:p>
        </p:txBody>
      </p:sp>
      <p:sp>
        <p:nvSpPr>
          <p:cNvPr id="2" name="CuadroTexto 1"/>
          <p:cNvSpPr txBox="1"/>
          <p:nvPr/>
        </p:nvSpPr>
        <p:spPr>
          <a:xfrm>
            <a:off x="541487" y="2329766"/>
            <a:ext cx="3470074" cy="3416320"/>
          </a:xfrm>
          <a:prstGeom prst="rect">
            <a:avLst/>
          </a:prstGeom>
          <a:noFill/>
        </p:spPr>
        <p:txBody>
          <a:bodyPr wrap="square" rtlCol="0">
            <a:spAutoFit/>
          </a:bodyPr>
          <a:lstStyle/>
          <a:p>
            <a:r>
              <a:rPr lang="es-AR" sz="2400" dirty="0"/>
              <a:t>Otras características:</a:t>
            </a:r>
            <a:br>
              <a:rPr lang="es-AR" sz="2400" dirty="0"/>
            </a:br>
            <a:endParaRPr lang="es-AR" sz="2400" dirty="0"/>
          </a:p>
          <a:p>
            <a:pPr marL="285750" indent="-285750">
              <a:buFont typeface="Wingdings" panose="05000000000000000000" pitchFamily="2" charset="2"/>
              <a:buChar char="ü"/>
            </a:pPr>
            <a:r>
              <a:rPr lang="es-AR" sz="2400" b="1" dirty="0"/>
              <a:t>Límite</a:t>
            </a:r>
            <a:r>
              <a:rPr lang="es-AR" sz="2400" dirty="0"/>
              <a:t>: Concreto o Simbólico.</a:t>
            </a:r>
          </a:p>
          <a:p>
            <a:pPr marL="285750" indent="-285750">
              <a:buFont typeface="Wingdings" panose="05000000000000000000" pitchFamily="2" charset="2"/>
              <a:buChar char="ü"/>
            </a:pPr>
            <a:r>
              <a:rPr lang="es-AR" sz="2400" b="1" dirty="0"/>
              <a:t>Depósitos</a:t>
            </a:r>
            <a:r>
              <a:rPr lang="es-AR" sz="2400" dirty="0"/>
              <a:t>: Permanentes o Transitorios.</a:t>
            </a:r>
          </a:p>
          <a:p>
            <a:pPr marL="285750" indent="-285750">
              <a:buFont typeface="Wingdings" panose="05000000000000000000" pitchFamily="2" charset="2"/>
              <a:buChar char="ü"/>
            </a:pPr>
            <a:r>
              <a:rPr lang="es-AR" sz="2400" b="1" dirty="0"/>
              <a:t>Canales.</a:t>
            </a:r>
          </a:p>
          <a:p>
            <a:pPr marL="285750" indent="-285750">
              <a:buFont typeface="Wingdings" panose="05000000000000000000" pitchFamily="2" charset="2"/>
              <a:buChar char="ü"/>
            </a:pPr>
            <a:r>
              <a:rPr lang="es-AR" sz="2400" b="1" dirty="0"/>
              <a:t>Subsistemas.</a:t>
            </a:r>
          </a:p>
        </p:txBody>
      </p:sp>
    </p:spTree>
    <p:extLst>
      <p:ext uri="{BB962C8B-B14F-4D97-AF65-F5344CB8AC3E}">
        <p14:creationId xmlns:p14="http://schemas.microsoft.com/office/powerpoint/2010/main" val="447153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479376" y="1650892"/>
            <a:ext cx="7066681" cy="584775"/>
          </a:xfrm>
          <a:prstGeom prst="rect">
            <a:avLst/>
          </a:prstGeom>
          <a:noFill/>
        </p:spPr>
        <p:txBody>
          <a:bodyPr wrap="square" rtlCol="0">
            <a:spAutoFit/>
          </a:bodyPr>
          <a:lstStyle/>
          <a:p>
            <a:r>
              <a:rPr lang="es-ES" sz="3200" b="1" dirty="0"/>
              <a:t>INTERCAMBIO ENTRE SISTEMAS</a:t>
            </a:r>
          </a:p>
        </p:txBody>
      </p:sp>
      <p:sp>
        <p:nvSpPr>
          <p:cNvPr id="6" name="CuadroTexto 5"/>
          <p:cNvSpPr txBox="1"/>
          <p:nvPr/>
        </p:nvSpPr>
        <p:spPr>
          <a:xfrm>
            <a:off x="551384" y="4293096"/>
            <a:ext cx="4969514" cy="584775"/>
          </a:xfrm>
          <a:prstGeom prst="rect">
            <a:avLst/>
          </a:prstGeom>
          <a:noFill/>
        </p:spPr>
        <p:txBody>
          <a:bodyPr wrap="square" rtlCol="0">
            <a:spAutoFit/>
          </a:bodyPr>
          <a:lstStyle/>
          <a:p>
            <a:r>
              <a:rPr lang="es-ES" sz="3200" b="1" dirty="0"/>
              <a:t>SISTEMAS TECNOLÓGICOS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4351143"/>
            <a:ext cx="3481189" cy="2071593"/>
          </a:xfrm>
          <a:prstGeom prst="rect">
            <a:avLst/>
          </a:prstGeom>
        </p:spPr>
      </p:pic>
      <p:pic>
        <p:nvPicPr>
          <p:cNvPr id="7" name="Imagen 6"/>
          <p:cNvPicPr>
            <a:picLocks noChangeAspect="1"/>
          </p:cNvPicPr>
          <p:nvPr/>
        </p:nvPicPr>
        <p:blipFill>
          <a:blip r:embed="rId4"/>
          <a:stretch>
            <a:fillRect/>
          </a:stretch>
        </p:blipFill>
        <p:spPr>
          <a:xfrm>
            <a:off x="5303912" y="2286091"/>
            <a:ext cx="6534437" cy="1607465"/>
          </a:xfrm>
          <a:prstGeom prst="rect">
            <a:avLst/>
          </a:prstGeom>
        </p:spPr>
      </p:pic>
      <p:sp>
        <p:nvSpPr>
          <p:cNvPr id="2" name="CuadroTexto 1"/>
          <p:cNvSpPr txBox="1"/>
          <p:nvPr/>
        </p:nvSpPr>
        <p:spPr>
          <a:xfrm>
            <a:off x="551384" y="5063773"/>
            <a:ext cx="4320480" cy="1200329"/>
          </a:xfrm>
          <a:prstGeom prst="rect">
            <a:avLst/>
          </a:prstGeom>
          <a:noFill/>
        </p:spPr>
        <p:txBody>
          <a:bodyPr wrap="square" rtlCol="0">
            <a:spAutoFit/>
          </a:bodyPr>
          <a:lstStyle/>
          <a:p>
            <a:r>
              <a:rPr lang="es-AR" sz="2400" i="1" dirty="0">
                <a:solidFill>
                  <a:srgbClr val="7030A0"/>
                </a:solidFill>
              </a:rPr>
              <a:t>“Son diseñados por los seres </a:t>
            </a:r>
            <a:r>
              <a:rPr lang="es-AR" sz="2400" b="1" i="1" dirty="0">
                <a:solidFill>
                  <a:srgbClr val="7030A0"/>
                </a:solidFill>
              </a:rPr>
              <a:t>humanos</a:t>
            </a:r>
            <a:r>
              <a:rPr lang="es-AR" sz="2400" i="1" dirty="0">
                <a:solidFill>
                  <a:srgbClr val="7030A0"/>
                </a:solidFill>
              </a:rPr>
              <a:t> para que cumplan con una </a:t>
            </a:r>
            <a:r>
              <a:rPr lang="es-AR" sz="2400" b="1" i="1" dirty="0">
                <a:solidFill>
                  <a:srgbClr val="7030A0"/>
                </a:solidFill>
              </a:rPr>
              <a:t>finalidad </a:t>
            </a:r>
            <a:r>
              <a:rPr lang="es-AR" sz="2400" i="1" dirty="0">
                <a:solidFill>
                  <a:srgbClr val="7030A0"/>
                </a:solidFill>
              </a:rPr>
              <a:t>específica.”</a:t>
            </a:r>
          </a:p>
        </p:txBody>
      </p:sp>
      <p:sp>
        <p:nvSpPr>
          <p:cNvPr id="8" name="CuadroTexto 7"/>
          <p:cNvSpPr txBox="1"/>
          <p:nvPr/>
        </p:nvSpPr>
        <p:spPr>
          <a:xfrm>
            <a:off x="9737476" y="4351143"/>
            <a:ext cx="2159278" cy="2308324"/>
          </a:xfrm>
          <a:prstGeom prst="rect">
            <a:avLst/>
          </a:prstGeom>
          <a:noFill/>
        </p:spPr>
        <p:txBody>
          <a:bodyPr wrap="square" rtlCol="0">
            <a:spAutoFit/>
          </a:bodyPr>
          <a:lstStyle/>
          <a:p>
            <a:r>
              <a:rPr lang="es-AR" sz="2400" i="1" dirty="0">
                <a:solidFill>
                  <a:srgbClr val="7030A0"/>
                </a:solidFill>
              </a:rPr>
              <a:t>“Sistemas de: Procesamiento de Materia, de Procesamiento de Energía, de Información.”</a:t>
            </a:r>
          </a:p>
        </p:txBody>
      </p:sp>
    </p:spTree>
    <p:extLst>
      <p:ext uri="{BB962C8B-B14F-4D97-AF65-F5344CB8AC3E}">
        <p14:creationId xmlns:p14="http://schemas.microsoft.com/office/powerpoint/2010/main" val="2722726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5698528" cy="584775"/>
          </a:xfrm>
          <a:prstGeom prst="rect">
            <a:avLst/>
          </a:prstGeom>
          <a:noFill/>
        </p:spPr>
        <p:txBody>
          <a:bodyPr wrap="square" rtlCol="0">
            <a:spAutoFit/>
          </a:bodyPr>
          <a:lstStyle/>
          <a:p>
            <a:r>
              <a:rPr lang="es-ES" sz="3200" b="1" dirty="0"/>
              <a:t>CONSTRUCCIÓN DEL SOFTWARE</a:t>
            </a:r>
          </a:p>
        </p:txBody>
      </p:sp>
      <p:pic>
        <p:nvPicPr>
          <p:cNvPr id="5" name="Imagen 4"/>
          <p:cNvPicPr>
            <a:picLocks noChangeAspect="1"/>
          </p:cNvPicPr>
          <p:nvPr/>
        </p:nvPicPr>
        <p:blipFill>
          <a:blip r:embed="rId3"/>
          <a:stretch>
            <a:fillRect/>
          </a:stretch>
        </p:blipFill>
        <p:spPr>
          <a:xfrm>
            <a:off x="2963652" y="2330138"/>
            <a:ext cx="9047134" cy="333022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623392" y="2852936"/>
            <a:ext cx="2160240" cy="2009775"/>
          </a:xfrm>
          <a:prstGeom prst="rect">
            <a:avLst/>
          </a:prstGeom>
        </p:spPr>
      </p:pic>
      <p:grpSp>
        <p:nvGrpSpPr>
          <p:cNvPr id="10" name="Grupo 9"/>
          <p:cNvGrpSpPr/>
          <p:nvPr/>
        </p:nvGrpSpPr>
        <p:grpSpPr>
          <a:xfrm>
            <a:off x="628733" y="2852936"/>
            <a:ext cx="2016224" cy="2016224"/>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4655840" y="5779566"/>
            <a:ext cx="6696744" cy="461665"/>
          </a:xfrm>
          <a:prstGeom prst="rect">
            <a:avLst/>
          </a:prstGeom>
          <a:noFill/>
        </p:spPr>
        <p:txBody>
          <a:bodyPr wrap="square" rtlCol="0">
            <a:spAutoFit/>
          </a:bodyPr>
          <a:lstStyle/>
          <a:p>
            <a:r>
              <a:rPr lang="es-AR" sz="2400" b="1" i="1" dirty="0"/>
              <a:t>PROCESO DE CONSTRUCCIÓN DEL SOFTWARE</a:t>
            </a:r>
          </a:p>
        </p:txBody>
      </p:sp>
    </p:spTree>
    <p:extLst>
      <p:ext uri="{BB962C8B-B14F-4D97-AF65-F5344CB8AC3E}">
        <p14:creationId xmlns:p14="http://schemas.microsoft.com/office/powerpoint/2010/main" val="1385116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6552728" cy="1077218"/>
          </a:xfrm>
          <a:prstGeom prst="rect">
            <a:avLst/>
          </a:prstGeom>
          <a:noFill/>
        </p:spPr>
        <p:txBody>
          <a:bodyPr wrap="square" rtlCol="0">
            <a:spAutoFit/>
          </a:bodyPr>
          <a:lstStyle/>
          <a:p>
            <a:r>
              <a:rPr lang="es-ES" sz="3200" b="1" dirty="0"/>
              <a:t>ACTIVIDADES DEL PROCESO DE CONSTRUCCIÓN DEL SOFTWARE</a:t>
            </a:r>
          </a:p>
        </p:txBody>
      </p:sp>
      <p:graphicFrame>
        <p:nvGraphicFramePr>
          <p:cNvPr id="9" name="Diagrama 8"/>
          <p:cNvGraphicFramePr/>
          <p:nvPr>
            <p:extLst>
              <p:ext uri="{D42A27DB-BD31-4B8C-83A1-F6EECF244321}">
                <p14:modId xmlns:p14="http://schemas.microsoft.com/office/powerpoint/2010/main" val="3183138782"/>
              </p:ext>
            </p:extLst>
          </p:nvPr>
        </p:nvGraphicFramePr>
        <p:xfrm>
          <a:off x="191344" y="2492896"/>
          <a:ext cx="11640616" cy="422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86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Elementos Informáticos</a:t>
            </a:r>
          </a:p>
        </p:txBody>
      </p:sp>
      <p:sp>
        <p:nvSpPr>
          <p:cNvPr id="4" name="CuadroTexto 3"/>
          <p:cNvSpPr txBox="1"/>
          <p:nvPr/>
        </p:nvSpPr>
        <p:spPr>
          <a:xfrm>
            <a:off x="551384" y="1650892"/>
            <a:ext cx="5626520" cy="584775"/>
          </a:xfrm>
          <a:prstGeom prst="rect">
            <a:avLst/>
          </a:prstGeom>
          <a:noFill/>
        </p:spPr>
        <p:txBody>
          <a:bodyPr wrap="square" rtlCol="0">
            <a:spAutoFit/>
          </a:bodyPr>
          <a:lstStyle/>
          <a:p>
            <a:r>
              <a:rPr lang="es-ES" sz="3200" b="1" dirty="0"/>
              <a:t>CONSTRUCCIÓN DEL SOFTWARE</a:t>
            </a:r>
          </a:p>
        </p:txBody>
      </p:sp>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60" y="2149062"/>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032104" y="5309487"/>
            <a:ext cx="1273271" cy="1312153"/>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4" name="CuadroTexto 3"/>
          <p:cNvSpPr txBox="1"/>
          <p:nvPr/>
        </p:nvSpPr>
        <p:spPr>
          <a:xfrm>
            <a:off x="613496" y="1650892"/>
            <a:ext cx="5194472" cy="584775"/>
          </a:xfrm>
          <a:prstGeom prst="rect">
            <a:avLst/>
          </a:prstGeom>
          <a:noFill/>
        </p:spPr>
        <p:txBody>
          <a:bodyPr wrap="square" rtlCol="0">
            <a:spAutoFit/>
          </a:bodyPr>
          <a:lstStyle/>
          <a:p>
            <a:r>
              <a:rPr lang="es-ES" sz="3200" b="1" dirty="0"/>
              <a:t>ALGORITMO -&gt; PROGRAMA</a:t>
            </a:r>
          </a:p>
        </p:txBody>
      </p:sp>
      <p:pic>
        <p:nvPicPr>
          <p:cNvPr id="5" name="Imagen 4"/>
          <p:cNvPicPr>
            <a:picLocks noChangeAspect="1"/>
          </p:cNvPicPr>
          <p:nvPr/>
        </p:nvPicPr>
        <p:blipFill>
          <a:blip r:embed="rId3"/>
          <a:stretch>
            <a:fillRect/>
          </a:stretch>
        </p:blipFill>
        <p:spPr>
          <a:xfrm>
            <a:off x="2883803" y="4461641"/>
            <a:ext cx="6675915" cy="1368152"/>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4007768" y="2370703"/>
            <a:ext cx="4427984" cy="1944216"/>
          </a:xfrm>
          <a:prstGeom prst="rect">
            <a:avLst/>
          </a:prstGeom>
        </p:spPr>
      </p:pic>
    </p:spTree>
    <p:extLst>
      <p:ext uri="{BB962C8B-B14F-4D97-AF65-F5344CB8AC3E}">
        <p14:creationId xmlns:p14="http://schemas.microsoft.com/office/powerpoint/2010/main" val="243336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Técnicas de Programación</a:t>
            </a: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3467709" y="1660697"/>
            <a:ext cx="5256584" cy="4576615"/>
          </a:xfrm>
          <a:prstGeom prst="rect">
            <a:avLst/>
          </a:prstGeom>
        </p:spPr>
      </p:pic>
    </p:spTree>
    <p:extLst>
      <p:ext uri="{BB962C8B-B14F-4D97-AF65-F5344CB8AC3E}">
        <p14:creationId xmlns:p14="http://schemas.microsoft.com/office/powerpoint/2010/main" val="199082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2530176" cy="584775"/>
          </a:xfrm>
          <a:prstGeom prst="rect">
            <a:avLst/>
          </a:prstGeom>
          <a:noFill/>
        </p:spPr>
        <p:txBody>
          <a:bodyPr wrap="square" rtlCol="0">
            <a:spAutoFit/>
          </a:bodyPr>
          <a:lstStyle/>
          <a:p>
            <a:r>
              <a:rPr lang="es-ES" sz="3200" b="1" dirty="0"/>
              <a:t>ALGORITMO</a:t>
            </a:r>
          </a:p>
        </p:txBody>
      </p:sp>
      <p:sp>
        <p:nvSpPr>
          <p:cNvPr id="2" name="CuadroTexto 1"/>
          <p:cNvSpPr txBox="1"/>
          <p:nvPr/>
        </p:nvSpPr>
        <p:spPr>
          <a:xfrm>
            <a:off x="2145167" y="2931874"/>
            <a:ext cx="7560839" cy="378565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s-AR" sz="2400" dirty="0"/>
              <a:t>Un algoritmo debe ser </a:t>
            </a:r>
            <a:r>
              <a:rPr lang="es-AR" sz="2400" b="1" dirty="0"/>
              <a:t>preciso.</a:t>
            </a:r>
          </a:p>
          <a:p>
            <a:pPr marL="285750" indent="-285750">
              <a:lnSpc>
                <a:spcPct val="200000"/>
              </a:lnSpc>
              <a:buFont typeface="Wingdings" panose="05000000000000000000" pitchFamily="2" charset="2"/>
              <a:buChar char="ü"/>
            </a:pPr>
            <a:r>
              <a:rPr lang="es-AR" sz="2400" dirty="0"/>
              <a:t>Un algoritmo debe estar </a:t>
            </a:r>
            <a:r>
              <a:rPr lang="es-AR" sz="2400" b="1" dirty="0"/>
              <a:t>específicamente definido. </a:t>
            </a:r>
          </a:p>
          <a:p>
            <a:pPr marL="285750" indent="-285750">
              <a:lnSpc>
                <a:spcPct val="200000"/>
              </a:lnSpc>
              <a:buFont typeface="Wingdings" panose="05000000000000000000" pitchFamily="2" charset="2"/>
              <a:buChar char="ü"/>
            </a:pPr>
            <a:r>
              <a:rPr lang="es-AR" sz="2400" dirty="0"/>
              <a:t>Un algoritmo debe ser </a:t>
            </a:r>
            <a:r>
              <a:rPr lang="es-AR" sz="2400" b="1" dirty="0"/>
              <a:t>finito. </a:t>
            </a:r>
          </a:p>
          <a:p>
            <a:pPr marL="285750" indent="-285750">
              <a:lnSpc>
                <a:spcPct val="200000"/>
              </a:lnSpc>
              <a:buFont typeface="Wingdings" panose="05000000000000000000" pitchFamily="2" charset="2"/>
              <a:buChar char="ü"/>
            </a:pPr>
            <a:r>
              <a:rPr lang="es-AR" sz="2400" dirty="0"/>
              <a:t>Un algoritmo debe ser </a:t>
            </a:r>
            <a:r>
              <a:rPr lang="es-AR" sz="2400" b="1" dirty="0"/>
              <a:t>correcto.</a:t>
            </a:r>
          </a:p>
          <a:p>
            <a:pPr marL="285750" indent="-285750">
              <a:lnSpc>
                <a:spcPct val="200000"/>
              </a:lnSpc>
              <a:buFont typeface="Wingdings" panose="05000000000000000000" pitchFamily="2" charset="2"/>
              <a:buChar char="ü"/>
            </a:pPr>
            <a:r>
              <a:rPr lang="es-AR" sz="2400" dirty="0"/>
              <a:t>Un algoritmo es </a:t>
            </a:r>
            <a:r>
              <a:rPr lang="es-AR" sz="2400" b="1" dirty="0"/>
              <a:t>independiente</a:t>
            </a:r>
            <a:r>
              <a:rPr lang="es-AR" sz="2400" dirty="0"/>
              <a:t> del lenguaje y del medio.</a:t>
            </a:r>
            <a:endParaRPr lang="es-ES" sz="2400" dirty="0"/>
          </a:p>
        </p:txBody>
      </p:sp>
      <p:pic>
        <p:nvPicPr>
          <p:cNvPr id="7" name="Imagen 6"/>
          <p:cNvPicPr>
            <a:picLocks noChangeAspect="1"/>
          </p:cNvPicPr>
          <p:nvPr/>
        </p:nvPicPr>
        <p:blipFill>
          <a:blip r:embed="rId3"/>
          <a:stretch>
            <a:fillRect/>
          </a:stretch>
        </p:blipFill>
        <p:spPr>
          <a:xfrm>
            <a:off x="2171565" y="2235667"/>
            <a:ext cx="7848872" cy="1044381"/>
          </a:xfrm>
          <a:prstGeom prst="rect">
            <a:avLst/>
          </a:prstGeom>
        </p:spPr>
      </p:pic>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Tree>
    <p:extLst>
      <p:ext uri="{BB962C8B-B14F-4D97-AF65-F5344CB8AC3E}">
        <p14:creationId xmlns:p14="http://schemas.microsoft.com/office/powerpoint/2010/main" val="199894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7354712" cy="584775"/>
          </a:xfrm>
          <a:prstGeom prst="rect">
            <a:avLst/>
          </a:prstGeom>
          <a:noFill/>
        </p:spPr>
        <p:txBody>
          <a:bodyPr wrap="square" rtlCol="0">
            <a:spAutoFit/>
          </a:bodyPr>
          <a:lstStyle/>
          <a:p>
            <a:r>
              <a:rPr lang="es-ES" sz="3200" b="1" dirty="0"/>
              <a:t>EJEMPLO ELEMENTOS DE UN ALGORITMO</a:t>
            </a:r>
          </a:p>
        </p:txBody>
      </p:sp>
      <p:sp>
        <p:nvSpPr>
          <p:cNvPr id="2" name="CuadroTexto 1"/>
          <p:cNvSpPr txBox="1"/>
          <p:nvPr/>
        </p:nvSpPr>
        <p:spPr>
          <a:xfrm>
            <a:off x="5879977" y="2329766"/>
            <a:ext cx="5472608" cy="3970318"/>
          </a:xfrm>
          <a:prstGeom prst="rect">
            <a:avLst/>
          </a:prstGeom>
          <a:noFill/>
        </p:spPr>
        <p:txBody>
          <a:bodyPr wrap="square" rtlCol="0">
            <a:spAutoFit/>
          </a:bodyPr>
          <a:lstStyle/>
          <a:p>
            <a:r>
              <a:rPr lang="es-AR" sz="2400" dirty="0"/>
              <a:t>Obtención del área de un rectángulo:</a:t>
            </a:r>
          </a:p>
          <a:p>
            <a:r>
              <a:rPr lang="es-AR" sz="2400" dirty="0"/>
              <a:t>Altura: 5 cm</a:t>
            </a:r>
          </a:p>
          <a:p>
            <a:r>
              <a:rPr lang="es-AR" sz="2400" dirty="0"/>
              <a:t>Base: 10 cm</a:t>
            </a:r>
          </a:p>
          <a:p>
            <a:r>
              <a:rPr lang="es-AR" sz="2800" b="1" dirty="0"/>
              <a:t>1. Salida: </a:t>
            </a:r>
            <a:r>
              <a:rPr lang="es-AR" sz="2400" dirty="0"/>
              <a:t>área</a:t>
            </a:r>
          </a:p>
          <a:p>
            <a:r>
              <a:rPr lang="es-AR" sz="2400" dirty="0"/>
              <a:t>Fórmula del área: base x altura.</a:t>
            </a:r>
          </a:p>
          <a:p>
            <a:r>
              <a:rPr lang="es-AR" sz="2800" b="1" dirty="0"/>
              <a:t>2. Entradas de datos:</a:t>
            </a:r>
          </a:p>
          <a:p>
            <a:r>
              <a:rPr lang="es-AR" sz="2400" dirty="0"/>
              <a:t>Dato de Entrada 1: altura: 5 cm</a:t>
            </a:r>
          </a:p>
          <a:p>
            <a:r>
              <a:rPr lang="es-AR" sz="2400" dirty="0"/>
              <a:t>Dato de Entrada 2: base: 10 cm</a:t>
            </a:r>
          </a:p>
          <a:p>
            <a:r>
              <a:rPr lang="es-AR" sz="2800" b="1" dirty="0"/>
              <a:t>3. Proceso:</a:t>
            </a:r>
          </a:p>
          <a:p>
            <a:r>
              <a:rPr lang="es-AR" sz="2400" dirty="0"/>
              <a:t>área = base * altura -&gt; área = 50</a:t>
            </a:r>
            <a:endParaRPr lang="es-ES" sz="3200" dirty="0"/>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3" name="Rectángulo 2"/>
          <p:cNvSpPr/>
          <p:nvPr/>
        </p:nvSpPr>
        <p:spPr>
          <a:xfrm>
            <a:off x="613496" y="2996952"/>
            <a:ext cx="2746200" cy="1152128"/>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cxnSp>
        <p:nvCxnSpPr>
          <p:cNvPr id="8" name="Conector recto de flecha 7"/>
          <p:cNvCxnSpPr/>
          <p:nvPr/>
        </p:nvCxnSpPr>
        <p:spPr>
          <a:xfrm>
            <a:off x="613496" y="4509120"/>
            <a:ext cx="27462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1591959" y="4725699"/>
            <a:ext cx="1584176" cy="523220"/>
          </a:xfrm>
          <a:prstGeom prst="rect">
            <a:avLst/>
          </a:prstGeom>
          <a:noFill/>
        </p:spPr>
        <p:txBody>
          <a:bodyPr wrap="square" rtlCol="0">
            <a:spAutoFit/>
          </a:bodyPr>
          <a:lstStyle/>
          <a:p>
            <a:r>
              <a:rPr lang="es-AR" sz="2800" b="1" dirty="0"/>
              <a:t>10 cm</a:t>
            </a:r>
          </a:p>
        </p:txBody>
      </p:sp>
      <p:cxnSp>
        <p:nvCxnSpPr>
          <p:cNvPr id="11" name="Conector recto de flecha 10"/>
          <p:cNvCxnSpPr/>
          <p:nvPr/>
        </p:nvCxnSpPr>
        <p:spPr>
          <a:xfrm>
            <a:off x="3575720" y="2996952"/>
            <a:ext cx="0" cy="115212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3623048" y="3342183"/>
            <a:ext cx="1584176" cy="523220"/>
          </a:xfrm>
          <a:prstGeom prst="rect">
            <a:avLst/>
          </a:prstGeom>
          <a:noFill/>
        </p:spPr>
        <p:txBody>
          <a:bodyPr wrap="square" rtlCol="0">
            <a:spAutoFit/>
          </a:bodyPr>
          <a:lstStyle/>
          <a:p>
            <a:r>
              <a:rPr lang="es-AR" sz="2800" b="1" dirty="0"/>
              <a:t>5 cm</a:t>
            </a:r>
          </a:p>
        </p:txBody>
      </p:sp>
    </p:spTree>
    <p:extLst>
      <p:ext uri="{BB962C8B-B14F-4D97-AF65-F5344CB8AC3E}">
        <p14:creationId xmlns:p14="http://schemas.microsoft.com/office/powerpoint/2010/main" val="2752934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361698"/>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536160" y="1392475"/>
            <a:ext cx="4114353" cy="523220"/>
          </a:xfrm>
          <a:prstGeom prst="rect">
            <a:avLst/>
          </a:prstGeom>
          <a:noFill/>
        </p:spPr>
        <p:txBody>
          <a:bodyPr wrap="square" rtlCol="0">
            <a:spAutoFit/>
          </a:bodyPr>
          <a:lstStyle/>
          <a:p>
            <a:r>
              <a:rPr lang="es-AR" sz="2800" b="1" dirty="0"/>
              <a:t>Diagrama de Flujo</a:t>
            </a:r>
            <a:endParaRPr lang="es-ES" sz="2800" dirty="0"/>
          </a:p>
        </p:txBody>
      </p:sp>
      <p:sp>
        <p:nvSpPr>
          <p:cNvPr id="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288178985"/>
              </p:ext>
            </p:extLst>
          </p:nvPr>
        </p:nvGraphicFramePr>
        <p:xfrm>
          <a:off x="479376" y="1988840"/>
          <a:ext cx="11377265" cy="4753626"/>
        </p:xfrm>
        <a:graphic>
          <a:graphicData uri="http://schemas.openxmlformats.org/drawingml/2006/table">
            <a:tbl>
              <a:tblPr firstRow="1" firstCol="1" bandCol="1">
                <a:tableStyleId>{21E4AEA4-8DFA-4A89-87EB-49C32662AFE0}</a:tableStyleId>
              </a:tblPr>
              <a:tblGrid>
                <a:gridCol w="1441121">
                  <a:extLst>
                    <a:ext uri="{9D8B030D-6E8A-4147-A177-3AD203B41FA5}">
                      <a16:colId xmlns:a16="http://schemas.microsoft.com/office/drawing/2014/main" val="1317809300"/>
                    </a:ext>
                  </a:extLst>
                </a:gridCol>
                <a:gridCol w="1289422">
                  <a:extLst>
                    <a:ext uri="{9D8B030D-6E8A-4147-A177-3AD203B41FA5}">
                      <a16:colId xmlns:a16="http://schemas.microsoft.com/office/drawing/2014/main" val="943194597"/>
                    </a:ext>
                  </a:extLst>
                </a:gridCol>
                <a:gridCol w="8646722">
                  <a:extLst>
                    <a:ext uri="{9D8B030D-6E8A-4147-A177-3AD203B41FA5}">
                      <a16:colId xmlns:a16="http://schemas.microsoft.com/office/drawing/2014/main" val="158301039"/>
                    </a:ext>
                  </a:extLst>
                </a:gridCol>
              </a:tblGrid>
              <a:tr h="354056">
                <a:tc>
                  <a:txBody>
                    <a:bodyPr/>
                    <a:lstStyle/>
                    <a:p>
                      <a:pPr algn="ctr">
                        <a:lnSpc>
                          <a:spcPct val="110000"/>
                        </a:lnSpc>
                        <a:spcAft>
                          <a:spcPts val="0"/>
                        </a:spcAft>
                      </a:pPr>
                      <a:r>
                        <a:rPr lang="es-AR" sz="1800">
                          <a:effectLst/>
                        </a:rPr>
                        <a:t>Nombre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a:effectLst/>
                        </a:rPr>
                        <a:t>Representación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dirty="0">
                          <a:effectLst/>
                        </a:rPr>
                        <a:t>Función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278061728"/>
                  </a:ext>
                </a:extLst>
              </a:tr>
              <a:tr h="535616">
                <a:tc>
                  <a:txBody>
                    <a:bodyPr/>
                    <a:lstStyle/>
                    <a:p>
                      <a:pPr algn="ctr">
                        <a:lnSpc>
                          <a:spcPct val="110000"/>
                        </a:lnSpc>
                        <a:spcAft>
                          <a:spcPts val="0"/>
                        </a:spcAft>
                      </a:pPr>
                      <a:r>
                        <a:rPr lang="es-AR" sz="1800">
                          <a:effectLst/>
                        </a:rPr>
                        <a:t> </a:t>
                      </a:r>
                      <a:endParaRPr lang="es-ES" sz="1800">
                        <a:effectLst/>
                      </a:endParaRPr>
                    </a:p>
                    <a:p>
                      <a:pPr algn="ctr">
                        <a:lnSpc>
                          <a:spcPct val="110000"/>
                        </a:lnSpc>
                        <a:spcAft>
                          <a:spcPts val="0"/>
                        </a:spcAft>
                      </a:pPr>
                      <a:r>
                        <a:rPr lang="es-AR" sz="1800">
                          <a:effectLst/>
                        </a:rPr>
                        <a:t>Inicio/Final</a:t>
                      </a:r>
                      <a:endParaRPr lang="es-ES" sz="1800">
                        <a:effectLst/>
                      </a:endParaRPr>
                    </a:p>
                    <a:p>
                      <a:pPr algn="ctr">
                        <a:lnSpc>
                          <a:spcPct val="110000"/>
                        </a:lnSpc>
                        <a:spcAft>
                          <a:spcPts val="0"/>
                        </a:spcAft>
                      </a:pPr>
                      <a:r>
                        <a:rPr lang="es-AR" sz="1800">
                          <a:effectLst/>
                        </a:rPr>
                        <a:t> </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el comienzo o la finalización de un algoritmo.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932699187"/>
                  </a:ext>
                </a:extLst>
              </a:tr>
              <a:tr h="535616">
                <a:tc>
                  <a:txBody>
                    <a:bodyPr/>
                    <a:lstStyle/>
                    <a:p>
                      <a:pPr algn="ctr">
                        <a:lnSpc>
                          <a:spcPct val="110000"/>
                        </a:lnSpc>
                        <a:spcAft>
                          <a:spcPts val="0"/>
                        </a:spcAft>
                      </a:pPr>
                      <a:r>
                        <a:rPr lang="es-AR" sz="1800" dirty="0">
                          <a:effectLst/>
                        </a:rPr>
                        <a:t>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entrada de datos por medio de un dispositivo de 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406168513"/>
                  </a:ext>
                </a:extLst>
              </a:tr>
              <a:tr h="898738">
                <a:tc>
                  <a:txBody>
                    <a:bodyPr/>
                    <a:lstStyle/>
                    <a:p>
                      <a:pPr algn="ctr">
                        <a:lnSpc>
                          <a:spcPct val="110000"/>
                        </a:lnSpc>
                        <a:spcAft>
                          <a:spcPts val="0"/>
                        </a:spcAft>
                      </a:pPr>
                      <a:r>
                        <a:rPr lang="es-AR" sz="1800" dirty="0">
                          <a:effectLst/>
                        </a:rPr>
                        <a:t>Proceso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una operación como puede ser una operación matemática,</a:t>
                      </a:r>
                      <a:r>
                        <a:rPr lang="es-AR" sz="1800" baseline="0" dirty="0">
                          <a:effectLst/>
                        </a:rPr>
                        <a:t> </a:t>
                      </a:r>
                      <a:r>
                        <a:rPr lang="es-AR" sz="1800" dirty="0">
                          <a:effectLst/>
                        </a:rPr>
                        <a:t>una declaración de una variable o una asignación de una variable a un valor, etc.</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760107237"/>
                  </a:ext>
                </a:extLst>
              </a:tr>
              <a:tr h="898738">
                <a:tc>
                  <a:txBody>
                    <a:bodyPr/>
                    <a:lstStyle/>
                    <a:p>
                      <a:pPr algn="ctr">
                        <a:lnSpc>
                          <a:spcPct val="110000"/>
                        </a:lnSpc>
                        <a:spcAft>
                          <a:spcPts val="0"/>
                        </a:spcAft>
                      </a:pPr>
                      <a:r>
                        <a:rPr lang="es-AR" sz="1800" dirty="0">
                          <a:effectLst/>
                        </a:rPr>
                        <a:t>Decisión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a:effectLst/>
                        </a:rPr>
                        <a:t>Representa una condición: realiza comparaciones entre distintos valores. Al evaluar dicha condición puede dar como resultado dos posibles valores: verdadero o falso, en función de que si esa condición se cumple o no.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921371993"/>
                  </a:ext>
                </a:extLst>
              </a:tr>
              <a:tr h="535616">
                <a:tc>
                  <a:txBody>
                    <a:bodyPr/>
                    <a:lstStyle/>
                    <a:p>
                      <a:pPr algn="ctr">
                        <a:lnSpc>
                          <a:spcPct val="110000"/>
                        </a:lnSpc>
                        <a:spcAft>
                          <a:spcPts val="0"/>
                        </a:spcAft>
                      </a:pPr>
                      <a:r>
                        <a:rPr lang="es-AR" sz="1800" dirty="0">
                          <a:effectLst/>
                        </a:rPr>
                        <a:t>Salida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salida de datos o resultados. Sirve para representar los mensajes que el sistema le muestra al usuario por pantalla.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4127635367"/>
                  </a:ext>
                </a:extLst>
              </a:tr>
            </a:tbl>
          </a:graphicData>
        </a:graphic>
      </p:graphicFrame>
      <p:sp>
        <p:nvSpPr>
          <p:cNvPr id="8" name="Diagrama de flujo: terminador 7"/>
          <p:cNvSpPr/>
          <p:nvPr/>
        </p:nvSpPr>
        <p:spPr>
          <a:xfrm>
            <a:off x="2079179" y="3169717"/>
            <a:ext cx="962025" cy="3429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022028" y="3895233"/>
            <a:ext cx="1076325" cy="3619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106829" y="4616474"/>
            <a:ext cx="962025" cy="390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ombo 10"/>
          <p:cNvSpPr/>
          <p:nvPr/>
        </p:nvSpPr>
        <p:spPr>
          <a:xfrm>
            <a:off x="2207568" y="5367362"/>
            <a:ext cx="685800" cy="628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2207568" y="6237312"/>
            <a:ext cx="864832" cy="3823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6888088" y="1484784"/>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7755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690073" y="1675811"/>
            <a:ext cx="3024336" cy="523220"/>
          </a:xfrm>
          <a:prstGeom prst="rect">
            <a:avLst/>
          </a:prstGeom>
          <a:noFill/>
        </p:spPr>
        <p:txBody>
          <a:bodyPr wrap="square" rtlCol="0">
            <a:spAutoFit/>
          </a:bodyPr>
          <a:lstStyle/>
          <a:p>
            <a:r>
              <a:rPr lang="es-AR" sz="2800" b="1" dirty="0"/>
              <a:t>Pseudocódigo</a:t>
            </a:r>
            <a:endParaRPr lang="es-ES" sz="2800" dirty="0"/>
          </a:p>
        </p:txBody>
      </p:sp>
      <p:sp>
        <p:nvSpPr>
          <p:cNvPr id="6" name="Rectángulo 5"/>
          <p:cNvSpPr/>
          <p:nvPr/>
        </p:nvSpPr>
        <p:spPr>
          <a:xfrm>
            <a:off x="2279576" y="3068960"/>
            <a:ext cx="8928992" cy="3046988"/>
          </a:xfrm>
          <a:prstGeom prst="rect">
            <a:avLst/>
          </a:prstGeom>
        </p:spPr>
        <p:txBody>
          <a:bodyPr wrap="square">
            <a:spAutoFit/>
          </a:bodyPr>
          <a:lstStyle/>
          <a:p>
            <a:r>
              <a:rPr lang="es-ES" sz="2400" dirty="0">
                <a:latin typeface="Consolas" panose="020B0609020204030204" pitchFamily="49" charset="0"/>
              </a:rPr>
              <a:t>INICIO </a:t>
            </a:r>
            <a:r>
              <a:rPr lang="es-ES" sz="2400" dirty="0" err="1">
                <a:latin typeface="Consolas" panose="020B0609020204030204" pitchFamily="49" charset="0"/>
              </a:rPr>
              <a:t>restaEnteros</a:t>
            </a:r>
            <a:endParaRPr lang="es-ES" sz="2400" dirty="0">
              <a:latin typeface="Consolas" panose="020B0609020204030204" pitchFamily="49" charset="0"/>
            </a:endParaRPr>
          </a:p>
          <a:p>
            <a:r>
              <a:rPr lang="es-ES" sz="2400" dirty="0">
                <a:latin typeface="Consolas" panose="020B0609020204030204" pitchFamily="49" charset="0"/>
              </a:rPr>
              <a:t>	ENTERO numero1</a:t>
            </a:r>
          </a:p>
          <a:p>
            <a:r>
              <a:rPr lang="es-ES" sz="2400" dirty="0">
                <a:latin typeface="Consolas" panose="020B0609020204030204" pitchFamily="49" charset="0"/>
              </a:rPr>
              <a:t>	ENTERO numero2</a:t>
            </a:r>
          </a:p>
          <a:p>
            <a:r>
              <a:rPr lang="es-ES" sz="2400" dirty="0">
                <a:latin typeface="Consolas" panose="020B0609020204030204" pitchFamily="49" charset="0"/>
              </a:rPr>
              <a:t>	IMPRIMIR “Ingrese el primer número”</a:t>
            </a:r>
          </a:p>
          <a:p>
            <a:r>
              <a:rPr lang="es-ES" sz="2400" dirty="0">
                <a:latin typeface="Consolas" panose="020B0609020204030204" pitchFamily="49" charset="0"/>
              </a:rPr>
              <a:t>	IMPRIMIR “Ingrese el segundo número”</a:t>
            </a:r>
          </a:p>
          <a:p>
            <a:r>
              <a:rPr lang="es-ES" sz="2400" dirty="0">
                <a:latin typeface="Consolas" panose="020B0609020204030204" pitchFamily="49" charset="0"/>
              </a:rPr>
              <a:t>	ENTERO resta = numero1-numero2</a:t>
            </a:r>
          </a:p>
          <a:p>
            <a:r>
              <a:rPr lang="es-ES" sz="2400" dirty="0">
                <a:latin typeface="Consolas" panose="020B0609020204030204" pitchFamily="49" charset="0"/>
              </a:rPr>
              <a:t>	IMPRIMIR “El resultado de la resta es” + resta</a:t>
            </a:r>
          </a:p>
          <a:p>
            <a:r>
              <a:rPr lang="es-ES" sz="2400" dirty="0">
                <a:latin typeface="Consolas" panose="020B0609020204030204" pitchFamily="49" charset="0"/>
              </a:rPr>
              <a:t>FIN</a:t>
            </a:r>
          </a:p>
        </p:txBody>
      </p:sp>
      <p:sp>
        <p:nvSpPr>
          <p:cNvPr id="7"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Flecha izquierda 7"/>
          <p:cNvSpPr/>
          <p:nvPr/>
        </p:nvSpPr>
        <p:spPr>
          <a:xfrm flipH="1">
            <a:off x="6888088" y="1799263"/>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319513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5338488" cy="584775"/>
          </a:xfrm>
          <a:prstGeom prst="rect">
            <a:avLst/>
          </a:prstGeom>
          <a:noFill/>
        </p:spPr>
        <p:txBody>
          <a:bodyPr wrap="square" rtlCol="0">
            <a:spAutoFit/>
          </a:bodyPr>
          <a:lstStyle/>
          <a:p>
            <a:r>
              <a:rPr lang="es-ES" sz="3200" b="1" dirty="0"/>
              <a:t>VALIDACIÓN DE ALGORITMOS</a:t>
            </a:r>
          </a:p>
        </p:txBody>
      </p:sp>
      <p:sp>
        <p:nvSpPr>
          <p:cNvPr id="2" name="CuadroTexto 1"/>
          <p:cNvSpPr txBox="1"/>
          <p:nvPr/>
        </p:nvSpPr>
        <p:spPr>
          <a:xfrm>
            <a:off x="604942" y="2312090"/>
            <a:ext cx="7723306" cy="5078313"/>
          </a:xfrm>
          <a:prstGeom prst="rect">
            <a:avLst/>
          </a:prstGeom>
          <a:noFill/>
        </p:spPr>
        <p:txBody>
          <a:bodyPr wrap="square" rtlCol="0">
            <a:spAutoFit/>
          </a:bodyPr>
          <a:lstStyle/>
          <a:p>
            <a:pPr marL="285750" indent="-285750">
              <a:buFont typeface="Wingdings" panose="05000000000000000000" pitchFamily="2" charset="2"/>
              <a:buChar char="ü"/>
            </a:pPr>
            <a:r>
              <a:rPr lang="es-AR" sz="2800" b="1" dirty="0"/>
              <a:t>Pruebas de Escritorio</a:t>
            </a:r>
          </a:p>
          <a:p>
            <a:pPr marL="742950" lvl="1" indent="-285750">
              <a:buFont typeface="Wingdings" panose="05000000000000000000" pitchFamily="2" charset="2"/>
              <a:buChar char="§"/>
            </a:pPr>
            <a:r>
              <a:rPr lang="es-AR" sz="2400" dirty="0"/>
              <a:t>Sirve para validar un algoritmo, utilizando datos reales.</a:t>
            </a:r>
          </a:p>
          <a:p>
            <a:pPr marL="742950" lvl="1" indent="-285750">
              <a:buFont typeface="Wingdings" panose="05000000000000000000" pitchFamily="2" charset="2"/>
              <a:buChar char="§"/>
            </a:pPr>
            <a:r>
              <a:rPr lang="es-AR" sz="2400" dirty="0"/>
              <a:t>Consiste en hacer seguimiento de un algoritmo </a:t>
            </a:r>
            <a:r>
              <a:rPr lang="es-AR" sz="2400" b="1" dirty="0"/>
              <a:t>recorriendo las sentencias secuencialmente</a:t>
            </a:r>
            <a:r>
              <a:rPr lang="es-AR" sz="2400" dirty="0"/>
              <a:t>, simulando el funcionamiento de la computadora.</a:t>
            </a:r>
          </a:p>
          <a:p>
            <a:pPr marL="742950" lvl="1" indent="-285750">
              <a:buFont typeface="Wingdings" panose="05000000000000000000" pitchFamily="2" charset="2"/>
              <a:buChar char="§"/>
            </a:pPr>
            <a:r>
              <a:rPr lang="es-AR" sz="2400" dirty="0"/>
              <a:t>Se debe identificar las variables de </a:t>
            </a:r>
            <a:r>
              <a:rPr lang="es-AR" sz="2400" b="1" dirty="0"/>
              <a:t>entrada</a:t>
            </a:r>
            <a:r>
              <a:rPr lang="es-AR" sz="2400" dirty="0"/>
              <a:t>, cuáles son las variables </a:t>
            </a:r>
            <a:r>
              <a:rPr lang="es-AR" sz="2400" b="1" dirty="0"/>
              <a:t>auxiliares </a:t>
            </a:r>
            <a:r>
              <a:rPr lang="es-AR" sz="2400" dirty="0"/>
              <a:t>y cuáles son las variables de</a:t>
            </a:r>
            <a:r>
              <a:rPr lang="es-AR" sz="2400" b="1" dirty="0"/>
              <a:t> salida. </a:t>
            </a:r>
          </a:p>
          <a:p>
            <a:pPr marL="742950" lvl="1" indent="-285750">
              <a:buFont typeface="Wingdings" panose="05000000000000000000" pitchFamily="2" charset="2"/>
              <a:buChar char="§"/>
            </a:pPr>
            <a:r>
              <a:rPr lang="es-AR" sz="2400" dirty="0"/>
              <a:t>A medida que se van recorriendo las líneas se anotan en una </a:t>
            </a:r>
            <a:r>
              <a:rPr lang="es-AR" sz="2400" b="1" dirty="0"/>
              <a:t>tabla auxiliar </a:t>
            </a:r>
            <a:r>
              <a:rPr lang="es-AR" sz="2400" dirty="0"/>
              <a:t>los valores que van tomando las variables.</a:t>
            </a:r>
          </a:p>
          <a:p>
            <a:pPr marL="742950" lvl="1" indent="-285750">
              <a:buFont typeface="Wingdings" panose="05000000000000000000" pitchFamily="2" charset="2"/>
              <a:buChar char="§"/>
            </a:pPr>
            <a:endParaRPr lang="es-AR" sz="2400" dirty="0"/>
          </a:p>
          <a:p>
            <a:pPr marL="742950" lvl="1" indent="-285750">
              <a:buFont typeface="Wingdings" panose="05000000000000000000" pitchFamily="2" charset="2"/>
              <a:buChar char="§"/>
            </a:pPr>
            <a:endParaRPr lang="es-ES" sz="3200" dirty="0"/>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126580106"/>
              </p:ext>
            </p:extLst>
          </p:nvPr>
        </p:nvGraphicFramePr>
        <p:xfrm>
          <a:off x="8303627" y="3068960"/>
          <a:ext cx="3813456" cy="1589606"/>
        </p:xfrm>
        <a:graphic>
          <a:graphicData uri="http://schemas.openxmlformats.org/drawingml/2006/table">
            <a:tbl>
              <a:tblPr firstRow="1" bandRow="1">
                <a:tableStyleId>{F5AB1C69-6EDB-4FF4-983F-18BD219EF322}</a:tableStyleId>
              </a:tblPr>
              <a:tblGrid>
                <a:gridCol w="1906728">
                  <a:extLst>
                    <a:ext uri="{9D8B030D-6E8A-4147-A177-3AD203B41FA5}">
                      <a16:colId xmlns:a16="http://schemas.microsoft.com/office/drawing/2014/main" val="2390681228"/>
                    </a:ext>
                  </a:extLst>
                </a:gridCol>
                <a:gridCol w="1906728">
                  <a:extLst>
                    <a:ext uri="{9D8B030D-6E8A-4147-A177-3AD203B41FA5}">
                      <a16:colId xmlns:a16="http://schemas.microsoft.com/office/drawing/2014/main" val="1117046916"/>
                    </a:ext>
                  </a:extLst>
                </a:gridCol>
              </a:tblGrid>
              <a:tr h="477086">
                <a:tc gridSpan="2">
                  <a:txBody>
                    <a:bodyPr/>
                    <a:lstStyle/>
                    <a:p>
                      <a:pPr algn="ctr"/>
                      <a:r>
                        <a:rPr lang="es-ES" dirty="0"/>
                        <a:t>Entrada</a:t>
                      </a:r>
                    </a:p>
                  </a:txBody>
                  <a:tcPr/>
                </a:tc>
                <a:tc hMerge="1">
                  <a:txBody>
                    <a:bodyPr/>
                    <a:lstStyle/>
                    <a:p>
                      <a:endParaRPr lang="es-ES" dirty="0"/>
                    </a:p>
                  </a:txBody>
                  <a:tcPr/>
                </a:tc>
                <a:extLst>
                  <a:ext uri="{0D108BD9-81ED-4DB2-BD59-A6C34878D82A}">
                    <a16:rowId xmlns:a16="http://schemas.microsoft.com/office/drawing/2014/main" val="3724483062"/>
                  </a:ext>
                </a:extLst>
              </a:tr>
              <a:tr h="370840">
                <a:tc>
                  <a:txBody>
                    <a:bodyPr/>
                    <a:lstStyle/>
                    <a:p>
                      <a:r>
                        <a:rPr lang="es-ES" dirty="0"/>
                        <a:t>Numero1 (entero)</a:t>
                      </a:r>
                    </a:p>
                  </a:txBody>
                  <a:tcPr/>
                </a:tc>
                <a:tc>
                  <a:txBody>
                    <a:bodyPr/>
                    <a:lstStyle/>
                    <a:p>
                      <a:r>
                        <a:rPr lang="es-ES" dirty="0"/>
                        <a:t>Numero2 (entero)</a:t>
                      </a:r>
                    </a:p>
                  </a:txBody>
                  <a:tcPr/>
                </a:tc>
                <a:extLst>
                  <a:ext uri="{0D108BD9-81ED-4DB2-BD59-A6C34878D82A}">
                    <a16:rowId xmlns:a16="http://schemas.microsoft.com/office/drawing/2014/main" val="2664021702"/>
                  </a:ext>
                </a:extLst>
              </a:tr>
              <a:tr h="370840">
                <a:tc>
                  <a:txBody>
                    <a:bodyPr/>
                    <a:lstStyle/>
                    <a:p>
                      <a:r>
                        <a:rPr lang="es-ES" dirty="0"/>
                        <a:t>10</a:t>
                      </a:r>
                    </a:p>
                  </a:txBody>
                  <a:tcPr/>
                </a:tc>
                <a:tc>
                  <a:txBody>
                    <a:bodyPr/>
                    <a:lstStyle/>
                    <a:p>
                      <a:r>
                        <a:rPr lang="es-ES" dirty="0"/>
                        <a:t>2</a:t>
                      </a:r>
                    </a:p>
                  </a:txBody>
                  <a:tcPr/>
                </a:tc>
                <a:extLst>
                  <a:ext uri="{0D108BD9-81ED-4DB2-BD59-A6C34878D82A}">
                    <a16:rowId xmlns:a16="http://schemas.microsoft.com/office/drawing/2014/main" val="3342648018"/>
                  </a:ext>
                </a:extLst>
              </a:tr>
              <a:tr h="370840">
                <a:tc>
                  <a:txBody>
                    <a:bodyPr/>
                    <a:lstStyle/>
                    <a:p>
                      <a:r>
                        <a:rPr lang="es-ES" dirty="0"/>
                        <a:t>200</a:t>
                      </a:r>
                    </a:p>
                  </a:txBody>
                  <a:tcPr/>
                </a:tc>
                <a:tc>
                  <a:txBody>
                    <a:bodyPr/>
                    <a:lstStyle/>
                    <a:p>
                      <a:r>
                        <a:rPr lang="es-ES" dirty="0"/>
                        <a:t>50</a:t>
                      </a:r>
                    </a:p>
                  </a:txBody>
                  <a:tcPr/>
                </a:tc>
                <a:extLst>
                  <a:ext uri="{0D108BD9-81ED-4DB2-BD59-A6C34878D82A}">
                    <a16:rowId xmlns:a16="http://schemas.microsoft.com/office/drawing/2014/main" val="422477622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2397337647"/>
              </p:ext>
            </p:extLst>
          </p:nvPr>
        </p:nvGraphicFramePr>
        <p:xfrm>
          <a:off x="9256991" y="4876862"/>
          <a:ext cx="1906728" cy="1589606"/>
        </p:xfrm>
        <a:graphic>
          <a:graphicData uri="http://schemas.openxmlformats.org/drawingml/2006/table">
            <a:tbl>
              <a:tblPr firstRow="1" bandRow="1">
                <a:tableStyleId>{93296810-A885-4BE3-A3E7-6D5BEEA58F35}</a:tableStyleId>
              </a:tblPr>
              <a:tblGrid>
                <a:gridCol w="1906728">
                  <a:extLst>
                    <a:ext uri="{9D8B030D-6E8A-4147-A177-3AD203B41FA5}">
                      <a16:colId xmlns:a16="http://schemas.microsoft.com/office/drawing/2014/main" val="2819267497"/>
                    </a:ext>
                  </a:extLst>
                </a:gridCol>
              </a:tblGrid>
              <a:tr h="477086">
                <a:tc>
                  <a:txBody>
                    <a:bodyPr/>
                    <a:lstStyle/>
                    <a:p>
                      <a:pPr algn="ctr"/>
                      <a:r>
                        <a:rPr lang="es-ES" dirty="0"/>
                        <a:t>Salida</a:t>
                      </a:r>
                    </a:p>
                  </a:txBody>
                  <a:tcPr/>
                </a:tc>
                <a:extLst>
                  <a:ext uri="{0D108BD9-81ED-4DB2-BD59-A6C34878D82A}">
                    <a16:rowId xmlns:a16="http://schemas.microsoft.com/office/drawing/2014/main" val="1610967925"/>
                  </a:ext>
                </a:extLst>
              </a:tr>
              <a:tr h="370840">
                <a:tc>
                  <a:txBody>
                    <a:bodyPr/>
                    <a:lstStyle/>
                    <a:p>
                      <a:r>
                        <a:rPr lang="es-ES" dirty="0"/>
                        <a:t>Resta (entero)</a:t>
                      </a:r>
                    </a:p>
                  </a:txBody>
                  <a:tcPr/>
                </a:tc>
                <a:extLst>
                  <a:ext uri="{0D108BD9-81ED-4DB2-BD59-A6C34878D82A}">
                    <a16:rowId xmlns:a16="http://schemas.microsoft.com/office/drawing/2014/main" val="2683844637"/>
                  </a:ext>
                </a:extLst>
              </a:tr>
              <a:tr h="370840">
                <a:tc>
                  <a:txBody>
                    <a:bodyPr/>
                    <a:lstStyle/>
                    <a:p>
                      <a:r>
                        <a:rPr lang="es-ES" dirty="0"/>
                        <a:t>10-2 = 8</a:t>
                      </a:r>
                    </a:p>
                  </a:txBody>
                  <a:tcPr/>
                </a:tc>
                <a:extLst>
                  <a:ext uri="{0D108BD9-81ED-4DB2-BD59-A6C34878D82A}">
                    <a16:rowId xmlns:a16="http://schemas.microsoft.com/office/drawing/2014/main" val="3525935253"/>
                  </a:ext>
                </a:extLst>
              </a:tr>
              <a:tr h="370840">
                <a:tc>
                  <a:txBody>
                    <a:bodyPr/>
                    <a:lstStyle/>
                    <a:p>
                      <a:r>
                        <a:rPr lang="es-ES" dirty="0"/>
                        <a:t>200-50=150</a:t>
                      </a:r>
                    </a:p>
                  </a:txBody>
                  <a:tcPr/>
                </a:tc>
                <a:extLst>
                  <a:ext uri="{0D108BD9-81ED-4DB2-BD59-A6C34878D82A}">
                    <a16:rowId xmlns:a16="http://schemas.microsoft.com/office/drawing/2014/main" val="321965422"/>
                  </a:ext>
                </a:extLst>
              </a:tr>
            </a:tbl>
          </a:graphicData>
        </a:graphic>
      </p:graphicFrame>
      <p:sp>
        <p:nvSpPr>
          <p:cNvPr id="7" name="CuadroTexto 6"/>
          <p:cNvSpPr txBox="1"/>
          <p:nvPr/>
        </p:nvSpPr>
        <p:spPr>
          <a:xfrm>
            <a:off x="9135402" y="1886628"/>
            <a:ext cx="2041874" cy="830997"/>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2400" b="1" dirty="0"/>
              <a:t>Ejemplo para: </a:t>
            </a:r>
            <a:r>
              <a:rPr lang="es-ES" sz="2400" b="1" dirty="0" err="1"/>
              <a:t>restaEnteros</a:t>
            </a:r>
            <a:endParaRPr lang="es-ES" sz="2400" dirty="0"/>
          </a:p>
        </p:txBody>
      </p:sp>
    </p:spTree>
    <p:extLst>
      <p:ext uri="{BB962C8B-B14F-4D97-AF65-F5344CB8AC3E}">
        <p14:creationId xmlns:p14="http://schemas.microsoft.com/office/powerpoint/2010/main" val="407491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CONSTRUCCIÓN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3729624643"/>
              </p:ext>
            </p:extLst>
          </p:nvPr>
        </p:nvGraphicFramePr>
        <p:xfrm>
          <a:off x="551384" y="2235666"/>
          <a:ext cx="11161240" cy="4361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5222092" y="5627856"/>
            <a:ext cx="2376264" cy="646331"/>
          </a:xfrm>
          <a:prstGeom prst="rect">
            <a:avLst/>
          </a:prstGeom>
          <a:noFill/>
        </p:spPr>
        <p:txBody>
          <a:bodyPr wrap="square" rtlCol="0">
            <a:spAutoFit/>
          </a:bodyPr>
          <a:lstStyle/>
          <a:p>
            <a:pPr marL="285750" indent="-285750">
              <a:buFont typeface="Wingdings" panose="05000000000000000000" pitchFamily="2" charset="2"/>
              <a:buChar char="ü"/>
            </a:pPr>
            <a:r>
              <a:rPr lang="es-ES" dirty="0"/>
              <a:t>Diagramas de Flujo</a:t>
            </a:r>
          </a:p>
          <a:p>
            <a:pPr marL="285750" indent="-285750">
              <a:buFont typeface="Wingdings" panose="05000000000000000000" pitchFamily="2" charset="2"/>
              <a:buChar char="ü"/>
            </a:pPr>
            <a:r>
              <a:rPr lang="es-ES" dirty="0"/>
              <a:t>Pseudocódigo</a:t>
            </a:r>
          </a:p>
        </p:txBody>
      </p:sp>
      <p:sp>
        <p:nvSpPr>
          <p:cNvPr id="6" name="CuadroTexto 5"/>
          <p:cNvSpPr txBox="1"/>
          <p:nvPr/>
        </p:nvSpPr>
        <p:spPr>
          <a:xfrm>
            <a:off x="9318072" y="4581128"/>
            <a:ext cx="2855639" cy="923330"/>
          </a:xfrm>
          <a:prstGeom prst="rect">
            <a:avLst/>
          </a:prstGeom>
          <a:noFill/>
        </p:spPr>
        <p:txBody>
          <a:bodyPr wrap="square" rtlCol="0">
            <a:spAutoFit/>
          </a:bodyPr>
          <a:lstStyle/>
          <a:p>
            <a:pPr marL="285750" indent="-285750">
              <a:buFont typeface="Wingdings" panose="05000000000000000000" pitchFamily="2" charset="2"/>
              <a:buChar char="ü"/>
            </a:pPr>
            <a:r>
              <a:rPr lang="es-ES" dirty="0"/>
              <a:t>Pruebas de Escritorio.</a:t>
            </a:r>
          </a:p>
          <a:p>
            <a:pPr marL="285750" indent="-285750">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4018291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609342" y="2489967"/>
            <a:ext cx="6768752" cy="3825816"/>
          </a:xfrm>
          <a:prstGeom prst="rect">
            <a:avLst/>
          </a:prstGeom>
        </p:spPr>
      </p:pic>
      <p:sp>
        <p:nvSpPr>
          <p:cNvPr id="8" name="CuadroTexto 7"/>
          <p:cNvSpPr txBox="1"/>
          <p:nvPr/>
        </p:nvSpPr>
        <p:spPr>
          <a:xfrm>
            <a:off x="7509519" y="5098060"/>
            <a:ext cx="4248472" cy="1508105"/>
          </a:xfrm>
          <a:prstGeom prst="rect">
            <a:avLst/>
          </a:prstGeom>
          <a:noFill/>
        </p:spPr>
        <p:txBody>
          <a:bodyPr wrap="square" rtlCol="0">
            <a:spAutoFit/>
          </a:bodyPr>
          <a:lstStyle/>
          <a:p>
            <a:pPr algn="just"/>
            <a:r>
              <a:rPr lang="es-AR" sz="3200" b="1" i="1" dirty="0"/>
              <a:t>Direcciones de memoria con un valor: </a:t>
            </a:r>
            <a:r>
              <a:rPr lang="es-AR" sz="2800" dirty="0"/>
              <a:t>un número, una letra, o valor nulo. </a:t>
            </a:r>
            <a:endParaRPr lang="es-ES" sz="2800" dirty="0"/>
          </a:p>
        </p:txBody>
      </p:sp>
      <p:sp>
        <p:nvSpPr>
          <p:cNvPr id="10" name="CuadroTexto 9"/>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grpSp>
        <p:nvGrpSpPr>
          <p:cNvPr id="11" name="Grupo 10"/>
          <p:cNvGrpSpPr/>
          <p:nvPr/>
        </p:nvGrpSpPr>
        <p:grpSpPr>
          <a:xfrm>
            <a:off x="8275898" y="2235667"/>
            <a:ext cx="2715713" cy="935415"/>
            <a:chOff x="0" y="225925"/>
            <a:chExt cx="2324092" cy="935415"/>
          </a:xfrm>
        </p:grpSpPr>
        <p:sp>
          <p:nvSpPr>
            <p:cNvPr id="12" name="Rectángulo redondeado 11"/>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Variables</a:t>
              </a:r>
            </a:p>
          </p:txBody>
        </p:sp>
      </p:grpSp>
      <p:sp>
        <p:nvSpPr>
          <p:cNvPr id="14" name="Flecha abajo 13"/>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9676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560275" y="2492896"/>
            <a:ext cx="6768752" cy="3825816"/>
          </a:xfrm>
          <a:prstGeom prst="rect">
            <a:avLst/>
          </a:prstGeom>
        </p:spPr>
      </p:pic>
      <p:sp>
        <p:nvSpPr>
          <p:cNvPr id="8" name="CuadroTexto 7"/>
          <p:cNvSpPr txBox="1"/>
          <p:nvPr/>
        </p:nvSpPr>
        <p:spPr>
          <a:xfrm>
            <a:off x="7453200" y="4824288"/>
            <a:ext cx="4259424" cy="2000548"/>
          </a:xfrm>
          <a:prstGeom prst="rect">
            <a:avLst/>
          </a:prstGeom>
          <a:noFill/>
        </p:spPr>
        <p:txBody>
          <a:bodyPr wrap="square" rtlCol="0">
            <a:spAutoFit/>
          </a:bodyPr>
          <a:lstStyle/>
          <a:p>
            <a:pPr algn="just"/>
            <a:r>
              <a:rPr lang="es-AR" sz="3200" b="1" i="1" dirty="0"/>
              <a:t>Direcciones de memoria </a:t>
            </a:r>
            <a:r>
              <a:rPr lang="es-AR" sz="2800" dirty="0"/>
              <a:t>con un valor</a:t>
            </a:r>
            <a:r>
              <a:rPr lang="es-AR" sz="2400" dirty="0"/>
              <a:t> </a:t>
            </a:r>
            <a:r>
              <a:rPr lang="es-AR" sz="2800" dirty="0"/>
              <a:t>que </a:t>
            </a:r>
            <a:r>
              <a:rPr lang="es-AR" sz="3200" b="1" i="1" dirty="0"/>
              <a:t>no varía </a:t>
            </a:r>
            <a:r>
              <a:rPr lang="es-AR" sz="2800" dirty="0"/>
              <a:t>durante la ejecución del programa</a:t>
            </a:r>
            <a:r>
              <a:rPr lang="es-AR" sz="1600" dirty="0"/>
              <a:t>.</a:t>
            </a:r>
            <a:endParaRPr lang="es-ES" sz="2800" dirty="0"/>
          </a:p>
        </p:txBody>
      </p:sp>
      <p:grpSp>
        <p:nvGrpSpPr>
          <p:cNvPr id="13" name="Grupo 12"/>
          <p:cNvGrpSpPr/>
          <p:nvPr/>
        </p:nvGrpSpPr>
        <p:grpSpPr>
          <a:xfrm>
            <a:off x="8275898" y="2235667"/>
            <a:ext cx="2715713" cy="935415"/>
            <a:chOff x="0" y="225925"/>
            <a:chExt cx="2324092" cy="935415"/>
          </a:xfrm>
        </p:grpSpPr>
        <p:sp>
          <p:nvSpPr>
            <p:cNvPr id="14" name="Rectángulo redondeado 13"/>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Constantes</a:t>
              </a:r>
            </a:p>
          </p:txBody>
        </p:sp>
      </p:grpSp>
      <p:sp>
        <p:nvSpPr>
          <p:cNvPr id="16" name="Flecha abajo 15"/>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32779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3322264" cy="584775"/>
          </a:xfrm>
          <a:prstGeom prst="rect">
            <a:avLst/>
          </a:prstGeom>
          <a:noFill/>
        </p:spPr>
        <p:txBody>
          <a:bodyPr wrap="square" rtlCol="0">
            <a:spAutoFit/>
          </a:bodyPr>
          <a:lstStyle/>
          <a:p>
            <a:r>
              <a:rPr lang="es-ES" sz="3200" b="1" dirty="0"/>
              <a:t>TIPOS DE DATOS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1682808869"/>
              </p:ext>
            </p:extLst>
          </p:nvPr>
        </p:nvGraphicFramePr>
        <p:xfrm>
          <a:off x="2567608" y="2420888"/>
          <a:ext cx="3672408"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2513733747"/>
              </p:ext>
            </p:extLst>
          </p:nvPr>
        </p:nvGraphicFramePr>
        <p:xfrm>
          <a:off x="6465938" y="2425148"/>
          <a:ext cx="3480067" cy="2876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8668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5" y="1650892"/>
            <a:ext cx="5040560" cy="584775"/>
          </a:xfrm>
          <a:prstGeom prst="rect">
            <a:avLst/>
          </a:prstGeom>
          <a:noFill/>
        </p:spPr>
        <p:txBody>
          <a:bodyPr wrap="square" rtlCol="0">
            <a:spAutoFit/>
          </a:bodyPr>
          <a:lstStyle/>
          <a:p>
            <a:r>
              <a:rPr lang="es-ES" sz="3200" b="1" dirty="0"/>
              <a:t>OPERADORES ARITMÉTICOS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2837810573"/>
              </p:ext>
            </p:extLst>
          </p:nvPr>
        </p:nvGraphicFramePr>
        <p:xfrm>
          <a:off x="911424" y="2495909"/>
          <a:ext cx="10513168" cy="1872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a 9"/>
          <p:cNvGraphicFramePr/>
          <p:nvPr>
            <p:extLst>
              <p:ext uri="{D42A27DB-BD31-4B8C-83A1-F6EECF244321}">
                <p14:modId xmlns:p14="http://schemas.microsoft.com/office/powerpoint/2010/main" val="2986794965"/>
              </p:ext>
            </p:extLst>
          </p:nvPr>
        </p:nvGraphicFramePr>
        <p:xfrm>
          <a:off x="2514824" y="4628360"/>
          <a:ext cx="7541616" cy="19599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3367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1424" y="1988840"/>
            <a:ext cx="10801200" cy="4680520"/>
          </a:xfrm>
        </p:spPr>
        <p:txBody>
          <a:bodyPr/>
          <a:lstStyle/>
          <a:p>
            <a:pPr lvl="0">
              <a:lnSpc>
                <a:spcPct val="150000"/>
              </a:lnSpc>
            </a:pPr>
            <a:r>
              <a:rPr lang="es-AR" sz="2800" dirty="0"/>
              <a:t>Interpretar las</a:t>
            </a:r>
            <a:r>
              <a:rPr lang="es-AR" sz="2800" b="1" dirty="0"/>
              <a:t> especificaciones </a:t>
            </a:r>
            <a:r>
              <a:rPr lang="es-AR" sz="2800" dirty="0"/>
              <a:t>de diseño o requisitos de las asignaciones a programar, comprendiendo en su contexto inmediato </a:t>
            </a:r>
            <a:r>
              <a:rPr lang="es-AR" sz="2800" b="1" dirty="0"/>
              <a:t>cuál es el problema </a:t>
            </a:r>
            <a:r>
              <a:rPr lang="es-AR" sz="2800" dirty="0"/>
              <a:t>a resolver.</a:t>
            </a:r>
            <a:endParaRPr lang="es-ES" sz="2800" dirty="0"/>
          </a:p>
          <a:p>
            <a:pPr lvl="0">
              <a:lnSpc>
                <a:spcPct val="150000"/>
              </a:lnSpc>
            </a:pPr>
            <a:r>
              <a:rPr lang="es-AR" sz="2800" dirty="0"/>
              <a:t>Determinar el </a:t>
            </a:r>
            <a:r>
              <a:rPr lang="es-AR" sz="2800" b="1" dirty="0"/>
              <a:t>alcance del problema </a:t>
            </a:r>
            <a:r>
              <a:rPr lang="es-AR" sz="2800" dirty="0"/>
              <a:t>y convalidar su interpretación a fin de identificar aspectos faltantes.</a:t>
            </a:r>
            <a:endParaRPr lang="es-ES" sz="2800" dirty="0"/>
          </a:p>
          <a:p>
            <a:pPr lvl="0">
              <a:lnSpc>
                <a:spcPct val="150000"/>
              </a:lnSpc>
            </a:pPr>
            <a:r>
              <a:rPr lang="es-AR" sz="2800" b="1" dirty="0"/>
              <a:t>Desarrollar algoritmos </a:t>
            </a:r>
            <a:r>
              <a:rPr lang="es-AR" sz="2800" dirty="0"/>
              <a:t>que dan soluciones a los problemas asignados o derivados de los mismos.</a:t>
            </a:r>
            <a:endParaRPr lang="es-ES" sz="2800" dirty="0"/>
          </a:p>
          <a:p>
            <a:pPr>
              <a:lnSpc>
                <a:spcPct val="150000"/>
              </a:lnSpc>
            </a:pPr>
            <a:endParaRPr lang="es-AR" sz="2800" dirty="0"/>
          </a:p>
        </p:txBody>
      </p:sp>
      <p:sp>
        <p:nvSpPr>
          <p:cNvPr id="3" name="Título 2"/>
          <p:cNvSpPr>
            <a:spLocks noGrp="1"/>
          </p:cNvSpPr>
          <p:nvPr>
            <p:ph type="title"/>
          </p:nvPr>
        </p:nvSpPr>
        <p:spPr>
          <a:xfrm>
            <a:off x="1343472" y="864612"/>
            <a:ext cx="9460720" cy="861774"/>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57867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834432" cy="584775"/>
          </a:xfrm>
          <a:prstGeom prst="rect">
            <a:avLst/>
          </a:prstGeom>
          <a:noFill/>
        </p:spPr>
        <p:txBody>
          <a:bodyPr wrap="square" rtlCol="0">
            <a:spAutoFit/>
          </a:bodyPr>
          <a:lstStyle/>
          <a:p>
            <a:r>
              <a:rPr lang="es-ES" sz="3200" b="1" dirty="0"/>
              <a:t>OPERADORES UNITARIOS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710529744"/>
              </p:ext>
            </p:extLst>
          </p:nvPr>
        </p:nvGraphicFramePr>
        <p:xfrm>
          <a:off x="911424" y="2996952"/>
          <a:ext cx="10513168" cy="2448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501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1"/>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Relacionales</a:t>
            </a:r>
            <a:r>
              <a:rPr lang="es-ES" sz="3200" dirty="0"/>
              <a:t> - 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690469298"/>
              </p:ext>
            </p:extLst>
          </p:nvPr>
        </p:nvGraphicFramePr>
        <p:xfrm>
          <a:off x="1955751" y="3208960"/>
          <a:ext cx="8350784" cy="1280160"/>
        </p:xfrm>
        <a:graphic>
          <a:graphicData uri="http://schemas.openxmlformats.org/drawingml/2006/table">
            <a:tbl>
              <a:tblPr firstRow="1" bandRow="1">
                <a:tableStyleId>{00A15C55-8517-42AA-B614-E9B94910E393}</a:tableStyleId>
              </a:tblPr>
              <a:tblGrid>
                <a:gridCol w="2087696">
                  <a:extLst>
                    <a:ext uri="{9D8B030D-6E8A-4147-A177-3AD203B41FA5}">
                      <a16:colId xmlns:a16="http://schemas.microsoft.com/office/drawing/2014/main" val="3671163980"/>
                    </a:ext>
                  </a:extLst>
                </a:gridCol>
                <a:gridCol w="2087696">
                  <a:extLst>
                    <a:ext uri="{9D8B030D-6E8A-4147-A177-3AD203B41FA5}">
                      <a16:colId xmlns:a16="http://schemas.microsoft.com/office/drawing/2014/main" val="2334113496"/>
                    </a:ext>
                  </a:extLst>
                </a:gridCol>
                <a:gridCol w="2087696">
                  <a:extLst>
                    <a:ext uri="{9D8B030D-6E8A-4147-A177-3AD203B41FA5}">
                      <a16:colId xmlns:a16="http://schemas.microsoft.com/office/drawing/2014/main" val="596390248"/>
                    </a:ext>
                  </a:extLst>
                </a:gridCol>
                <a:gridCol w="2087696">
                  <a:extLst>
                    <a:ext uri="{9D8B030D-6E8A-4147-A177-3AD203B41FA5}">
                      <a16:colId xmlns:a16="http://schemas.microsoft.com/office/drawing/2014/main" val="1172885959"/>
                    </a:ext>
                  </a:extLst>
                </a:gridCol>
              </a:tblGrid>
              <a:tr h="385192">
                <a:tc>
                  <a:txBody>
                    <a:bodyPr/>
                    <a:lstStyle/>
                    <a:p>
                      <a:pPr algn="ctr"/>
                      <a:r>
                        <a:rPr lang="es-ES" sz="2400" dirty="0"/>
                        <a:t>==</a:t>
                      </a:r>
                    </a:p>
                  </a:txBody>
                  <a:tcPr/>
                </a:tc>
                <a:tc>
                  <a:txBody>
                    <a:bodyPr/>
                    <a:lstStyle/>
                    <a:p>
                      <a:pPr algn="ctr"/>
                      <a:r>
                        <a:rPr lang="es-ES" sz="2400" dirty="0"/>
                        <a:t>!=</a:t>
                      </a:r>
                    </a:p>
                  </a:txBody>
                  <a:tcPr/>
                </a:tc>
                <a:tc>
                  <a:txBody>
                    <a:bodyPr/>
                    <a:lstStyle/>
                    <a:p>
                      <a:pPr algn="ctr"/>
                      <a:r>
                        <a:rPr lang="es-ES" sz="2400" dirty="0"/>
                        <a:t>&gt; “o” &gt;=</a:t>
                      </a:r>
                    </a:p>
                  </a:txBody>
                  <a:tcPr/>
                </a:tc>
                <a:tc>
                  <a:txBody>
                    <a:bodyPr/>
                    <a:lstStyle/>
                    <a:p>
                      <a:pPr algn="ctr"/>
                      <a:r>
                        <a:rPr lang="es-ES" sz="2400" dirty="0"/>
                        <a:t>&lt; “o” &lt;=</a:t>
                      </a:r>
                    </a:p>
                  </a:txBody>
                  <a:tcPr/>
                </a:tc>
                <a:extLst>
                  <a:ext uri="{0D108BD9-81ED-4DB2-BD59-A6C34878D82A}">
                    <a16:rowId xmlns:a16="http://schemas.microsoft.com/office/drawing/2014/main" val="2067033755"/>
                  </a:ext>
                </a:extLst>
              </a:tr>
              <a:tr h="370840">
                <a:tc>
                  <a:txBody>
                    <a:bodyPr/>
                    <a:lstStyle/>
                    <a:p>
                      <a:pPr algn="ctr"/>
                      <a:r>
                        <a:rPr lang="es-ES" sz="2400" dirty="0"/>
                        <a:t>Igual</a:t>
                      </a:r>
                      <a:r>
                        <a:rPr lang="es-ES" sz="2400" baseline="0" dirty="0"/>
                        <a:t> a</a:t>
                      </a:r>
                      <a:endParaRPr lang="es-ES" sz="2400" dirty="0"/>
                    </a:p>
                  </a:txBody>
                  <a:tcPr/>
                </a:tc>
                <a:tc>
                  <a:txBody>
                    <a:bodyPr/>
                    <a:lstStyle/>
                    <a:p>
                      <a:pPr algn="ctr"/>
                      <a:r>
                        <a:rPr lang="es-ES" sz="2400" dirty="0"/>
                        <a:t>Distinto</a:t>
                      </a:r>
                      <a:r>
                        <a:rPr lang="es-ES" sz="2400" baseline="0" dirty="0"/>
                        <a:t> de </a:t>
                      </a:r>
                      <a:endParaRPr lang="es-ES" sz="2400" dirty="0"/>
                    </a:p>
                  </a:txBody>
                  <a:tcPr/>
                </a:tc>
                <a:tc>
                  <a:txBody>
                    <a:bodyPr/>
                    <a:lstStyle/>
                    <a:p>
                      <a:pPr algn="ctr"/>
                      <a:r>
                        <a:rPr lang="es-ES" sz="2400" dirty="0"/>
                        <a:t>Mayor o Mayor e Igual</a:t>
                      </a:r>
                    </a:p>
                  </a:txBody>
                  <a:tcPr/>
                </a:tc>
                <a:tc>
                  <a:txBody>
                    <a:bodyPr/>
                    <a:lstStyle/>
                    <a:p>
                      <a:pPr algn="ctr"/>
                      <a:r>
                        <a:rPr lang="es-ES" sz="2400" dirty="0"/>
                        <a:t>Menor</a:t>
                      </a:r>
                      <a:r>
                        <a:rPr lang="es-ES" sz="2400" baseline="0" dirty="0"/>
                        <a:t> o</a:t>
                      </a:r>
                    </a:p>
                    <a:p>
                      <a:pPr algn="ctr"/>
                      <a:r>
                        <a:rPr lang="es-ES" sz="2400" baseline="0" dirty="0"/>
                        <a:t>Menor e Igual</a:t>
                      </a:r>
                      <a:endParaRPr lang="es-ES" sz="2400" dirty="0"/>
                    </a:p>
                  </a:txBody>
                  <a:tcPr/>
                </a:tc>
                <a:extLst>
                  <a:ext uri="{0D108BD9-81ED-4DB2-BD59-A6C34878D82A}">
                    <a16:rowId xmlns:a16="http://schemas.microsoft.com/office/drawing/2014/main"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2051469912"/>
              </p:ext>
            </p:extLst>
          </p:nvPr>
        </p:nvGraphicFramePr>
        <p:xfrm>
          <a:off x="1916000" y="4581128"/>
          <a:ext cx="8356464" cy="2011680"/>
        </p:xfrm>
        <a:graphic>
          <a:graphicData uri="http://schemas.openxmlformats.org/drawingml/2006/table">
            <a:tbl>
              <a:tblPr firstRow="1" bandRow="1">
                <a:tableStyleId>{93296810-A885-4BE3-A3E7-6D5BEEA58F35}</a:tableStyleId>
              </a:tblPr>
              <a:tblGrid>
                <a:gridCol w="2089116">
                  <a:extLst>
                    <a:ext uri="{9D8B030D-6E8A-4147-A177-3AD203B41FA5}">
                      <a16:colId xmlns:a16="http://schemas.microsoft.com/office/drawing/2014/main" val="3671163980"/>
                    </a:ext>
                  </a:extLst>
                </a:gridCol>
                <a:gridCol w="2089116">
                  <a:extLst>
                    <a:ext uri="{9D8B030D-6E8A-4147-A177-3AD203B41FA5}">
                      <a16:colId xmlns:a16="http://schemas.microsoft.com/office/drawing/2014/main" val="2334113496"/>
                    </a:ext>
                  </a:extLst>
                </a:gridCol>
                <a:gridCol w="2089116">
                  <a:extLst>
                    <a:ext uri="{9D8B030D-6E8A-4147-A177-3AD203B41FA5}">
                      <a16:colId xmlns:a16="http://schemas.microsoft.com/office/drawing/2014/main" val="596390248"/>
                    </a:ext>
                  </a:extLst>
                </a:gridCol>
                <a:gridCol w="2089116">
                  <a:extLst>
                    <a:ext uri="{9D8B030D-6E8A-4147-A177-3AD203B41FA5}">
                      <a16:colId xmlns:a16="http://schemas.microsoft.com/office/drawing/2014/main" val="1172885959"/>
                    </a:ext>
                  </a:extLst>
                </a:gridCol>
              </a:tblGrid>
              <a:tr h="370840">
                <a:tc gridSpan="4">
                  <a:txBody>
                    <a:bodyPr/>
                    <a:lstStyle/>
                    <a:p>
                      <a:pPr algn="ctr"/>
                      <a:r>
                        <a:rPr lang="es-ES" sz="2400" dirty="0"/>
                        <a:t>Ejemplos</a:t>
                      </a:r>
                    </a:p>
                  </a:txBody>
                  <a:tcPr/>
                </a:tc>
                <a:tc hMerge="1">
                  <a:txBody>
                    <a:bodyPr/>
                    <a:lstStyle/>
                    <a:p>
                      <a:pPr algn="ctr"/>
                      <a:endParaRPr lang="es-ES" dirty="0"/>
                    </a:p>
                  </a:txBody>
                  <a:tcPr/>
                </a:tc>
                <a:tc hMerge="1">
                  <a:txBody>
                    <a:bodyPr/>
                    <a:lstStyle/>
                    <a:p>
                      <a:pPr algn="ctr"/>
                      <a:endParaRPr lang="es-ES" dirty="0"/>
                    </a:p>
                  </a:txBody>
                  <a:tcPr/>
                </a:tc>
                <a:tc hMerge="1">
                  <a:txBody>
                    <a:bodyPr/>
                    <a:lstStyle/>
                    <a:p>
                      <a:pPr algn="ctr"/>
                      <a:endParaRPr lang="es-ES" dirty="0"/>
                    </a:p>
                  </a:txBody>
                  <a:tcPr/>
                </a:tc>
                <a:extLst>
                  <a:ext uri="{0D108BD9-81ED-4DB2-BD59-A6C34878D82A}">
                    <a16:rowId xmlns:a16="http://schemas.microsoft.com/office/drawing/2014/main" val="1676716415"/>
                  </a:ext>
                </a:extLst>
              </a:tr>
              <a:tr h="370840">
                <a:tc>
                  <a:txBody>
                    <a:bodyPr/>
                    <a:lstStyle/>
                    <a:p>
                      <a:r>
                        <a:rPr lang="es-ES" sz="2400" dirty="0"/>
                        <a:t>15==14 -&gt; false</a:t>
                      </a:r>
                    </a:p>
                    <a:p>
                      <a:r>
                        <a:rPr lang="es-ES" sz="2400" dirty="0"/>
                        <a:t>3==3-&gt;</a:t>
                      </a:r>
                      <a:r>
                        <a:rPr lang="es-ES" sz="2400" baseline="0" dirty="0"/>
                        <a:t> true</a:t>
                      </a:r>
                      <a:endParaRPr lang="es-ES" sz="2400" dirty="0"/>
                    </a:p>
                  </a:txBody>
                  <a:tcPr/>
                </a:tc>
                <a:tc>
                  <a:txBody>
                    <a:bodyPr/>
                    <a:lstStyle/>
                    <a:p>
                      <a:r>
                        <a:rPr lang="es-ES" sz="2400" dirty="0"/>
                        <a:t>15!=14-&gt;</a:t>
                      </a:r>
                      <a:r>
                        <a:rPr lang="es-ES" sz="2400" baseline="0" dirty="0"/>
                        <a:t> true</a:t>
                      </a:r>
                    </a:p>
                    <a:p>
                      <a:r>
                        <a:rPr lang="es-ES" sz="2400" baseline="0" dirty="0"/>
                        <a:t>3!=3-&gt; false</a:t>
                      </a:r>
                      <a:endParaRPr lang="es-ES" sz="2400" dirty="0"/>
                    </a:p>
                  </a:txBody>
                  <a:tcPr/>
                </a:tc>
                <a:tc>
                  <a:txBody>
                    <a:bodyPr/>
                    <a:lstStyle/>
                    <a:p>
                      <a:r>
                        <a:rPr lang="es-ES" sz="2400" dirty="0"/>
                        <a:t>8 &gt; 3-&gt; true</a:t>
                      </a:r>
                    </a:p>
                    <a:p>
                      <a:r>
                        <a:rPr lang="es-ES" sz="2400" dirty="0"/>
                        <a:t>3 &gt;= 3 -&gt;</a:t>
                      </a:r>
                      <a:r>
                        <a:rPr lang="es-ES" sz="2400" baseline="0" dirty="0"/>
                        <a:t> true</a:t>
                      </a:r>
                      <a:br>
                        <a:rPr lang="es-ES" sz="2400" baseline="0" dirty="0"/>
                      </a:br>
                      <a:r>
                        <a:rPr lang="es-ES" sz="2400" baseline="0" dirty="0"/>
                        <a:t>3 &gt; 8 -&gt; false</a:t>
                      </a:r>
                      <a:endParaRPr lang="es-ES" sz="2400" dirty="0"/>
                    </a:p>
                    <a:p>
                      <a:endParaRPr lang="es-ES" sz="2400" dirty="0"/>
                    </a:p>
                  </a:txBody>
                  <a:tcPr/>
                </a:tc>
                <a:tc>
                  <a:txBody>
                    <a:bodyPr/>
                    <a:lstStyle/>
                    <a:p>
                      <a:r>
                        <a:rPr lang="es-ES" sz="2400" dirty="0"/>
                        <a:t>4</a:t>
                      </a:r>
                      <a:r>
                        <a:rPr lang="es-ES" sz="2400" baseline="0" dirty="0"/>
                        <a:t> &lt; 8 -&gt; true</a:t>
                      </a:r>
                    </a:p>
                    <a:p>
                      <a:r>
                        <a:rPr lang="es-ES" sz="2400" baseline="0" dirty="0"/>
                        <a:t>8 &lt;= 8 -&gt; true</a:t>
                      </a:r>
                    </a:p>
                    <a:p>
                      <a:r>
                        <a:rPr lang="es-ES" sz="2400" baseline="0" dirty="0"/>
                        <a:t>8 &lt;= 4 -&gt; false</a:t>
                      </a:r>
                      <a:endParaRPr lang="es-ES" sz="2400" dirty="0"/>
                    </a:p>
                  </a:txBody>
                  <a:tcPr/>
                </a:tc>
                <a:extLst>
                  <a:ext uri="{0D108BD9-81ED-4DB2-BD59-A6C34878D82A}">
                    <a16:rowId xmlns:a16="http://schemas.microsoft.com/office/drawing/2014/main" val="4052928291"/>
                  </a:ext>
                </a:extLst>
              </a:tr>
            </a:tbl>
          </a:graphicData>
        </a:graphic>
      </p:graphicFrame>
    </p:spTree>
    <p:extLst>
      <p:ext uri="{BB962C8B-B14F-4D97-AF65-F5344CB8AC3E}">
        <p14:creationId xmlns:p14="http://schemas.microsoft.com/office/powerpoint/2010/main" val="131916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28800"/>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a:t>
            </a:r>
            <a:r>
              <a:rPr lang="es-ES" sz="3200" dirty="0"/>
              <a:t>Relacionales - </a:t>
            </a:r>
            <a:r>
              <a:rPr lang="es-ES" sz="3200" b="1" dirty="0"/>
              <a:t>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1094454522"/>
              </p:ext>
            </p:extLst>
          </p:nvPr>
        </p:nvGraphicFramePr>
        <p:xfrm>
          <a:off x="2423592" y="2618965"/>
          <a:ext cx="7560840" cy="1519558"/>
        </p:xfrm>
        <a:graphic>
          <a:graphicData uri="http://schemas.openxmlformats.org/drawingml/2006/table">
            <a:tbl>
              <a:tblPr firstRow="1" bandRow="1">
                <a:tableStyleId>{00A15C55-8517-42AA-B614-E9B94910E393}</a:tableStyleId>
              </a:tblPr>
              <a:tblGrid>
                <a:gridCol w="3780420">
                  <a:extLst>
                    <a:ext uri="{9D8B030D-6E8A-4147-A177-3AD203B41FA5}">
                      <a16:colId xmlns:a16="http://schemas.microsoft.com/office/drawing/2014/main" val="3671163980"/>
                    </a:ext>
                  </a:extLst>
                </a:gridCol>
                <a:gridCol w="3780420">
                  <a:extLst>
                    <a:ext uri="{9D8B030D-6E8A-4147-A177-3AD203B41FA5}">
                      <a16:colId xmlns:a16="http://schemas.microsoft.com/office/drawing/2014/main" val="2334113496"/>
                    </a:ext>
                  </a:extLst>
                </a:gridCol>
              </a:tblGrid>
              <a:tr h="390471">
                <a:tc>
                  <a:txBody>
                    <a:bodyPr/>
                    <a:lstStyle/>
                    <a:p>
                      <a:pPr algn="ctr"/>
                      <a:r>
                        <a:rPr lang="es-ES" sz="2400" b="1" dirty="0"/>
                        <a:t>&amp;&amp;</a:t>
                      </a:r>
                    </a:p>
                  </a:txBody>
                  <a:tcPr/>
                </a:tc>
                <a:tc>
                  <a:txBody>
                    <a:bodyPr/>
                    <a:lstStyle/>
                    <a:p>
                      <a:pPr algn="ctr"/>
                      <a:r>
                        <a:rPr lang="es-ES" sz="2400" b="1" i="0" u="none" strike="noStrike" baseline="0" dirty="0">
                          <a:solidFill>
                            <a:schemeClr val="lt1"/>
                          </a:solidFill>
                          <a:latin typeface="+mn-lt"/>
                          <a:ea typeface="+mn-ea"/>
                          <a:cs typeface="+mn-cs"/>
                        </a:rPr>
                        <a:t>||</a:t>
                      </a:r>
                      <a:endParaRPr lang="es-ES" sz="1800" b="1" dirty="0"/>
                    </a:p>
                  </a:txBody>
                  <a:tcPr/>
                </a:tc>
                <a:extLst>
                  <a:ext uri="{0D108BD9-81ED-4DB2-BD59-A6C34878D82A}">
                    <a16:rowId xmlns:a16="http://schemas.microsoft.com/office/drawing/2014/main" val="2067033755"/>
                  </a:ext>
                </a:extLst>
              </a:tr>
              <a:tr h="390471">
                <a:tc>
                  <a:txBody>
                    <a:bodyPr/>
                    <a:lstStyle/>
                    <a:p>
                      <a:pPr algn="ctr"/>
                      <a:r>
                        <a:rPr lang="es-ES" sz="2400" b="1" dirty="0"/>
                        <a:t>AND</a:t>
                      </a:r>
                    </a:p>
                  </a:txBody>
                  <a:tcPr/>
                </a:tc>
                <a:tc>
                  <a:txBody>
                    <a:bodyPr/>
                    <a:lstStyle/>
                    <a:p>
                      <a:pPr algn="ctr"/>
                      <a:r>
                        <a:rPr lang="es-ES" sz="2400" b="1" dirty="0"/>
                        <a:t>OR</a:t>
                      </a:r>
                    </a:p>
                  </a:txBody>
                  <a:tcPr/>
                </a:tc>
                <a:extLst>
                  <a:ext uri="{0D108BD9-81ED-4DB2-BD59-A6C34878D82A}">
                    <a16:rowId xmlns:a16="http://schemas.microsoft.com/office/drawing/2014/main" val="3142030194"/>
                  </a:ext>
                </a:extLst>
              </a:tr>
              <a:tr h="605158">
                <a:tc>
                  <a:txBody>
                    <a:bodyPr/>
                    <a:lstStyle/>
                    <a:p>
                      <a:pPr algn="ctr"/>
                      <a:r>
                        <a:rPr lang="es-ES" sz="2400" dirty="0"/>
                        <a:t>Ambas son verdaderas</a:t>
                      </a:r>
                    </a:p>
                  </a:txBody>
                  <a:tcPr/>
                </a:tc>
                <a:tc>
                  <a:txBody>
                    <a:bodyPr/>
                    <a:lstStyle/>
                    <a:p>
                      <a:pPr algn="ctr"/>
                      <a:r>
                        <a:rPr lang="es-ES" sz="2400" dirty="0"/>
                        <a:t>Al menos una es verdadera</a:t>
                      </a:r>
                    </a:p>
                  </a:txBody>
                  <a:tcPr/>
                </a:tc>
                <a:extLst>
                  <a:ext uri="{0D108BD9-81ED-4DB2-BD59-A6C34878D82A}">
                    <a16:rowId xmlns:a16="http://schemas.microsoft.com/office/drawing/2014/main"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788932587"/>
              </p:ext>
            </p:extLst>
          </p:nvPr>
        </p:nvGraphicFramePr>
        <p:xfrm>
          <a:off x="659397" y="4293096"/>
          <a:ext cx="10873208" cy="2377440"/>
        </p:xfrm>
        <a:graphic>
          <a:graphicData uri="http://schemas.openxmlformats.org/drawingml/2006/table">
            <a:tbl>
              <a:tblPr firstRow="1" bandRow="1">
                <a:tableStyleId>{93296810-A885-4BE3-A3E7-6D5BEEA58F35}</a:tableStyleId>
              </a:tblPr>
              <a:tblGrid>
                <a:gridCol w="5436604">
                  <a:extLst>
                    <a:ext uri="{9D8B030D-6E8A-4147-A177-3AD203B41FA5}">
                      <a16:colId xmlns:a16="http://schemas.microsoft.com/office/drawing/2014/main" val="3671163980"/>
                    </a:ext>
                  </a:extLst>
                </a:gridCol>
                <a:gridCol w="5436604">
                  <a:extLst>
                    <a:ext uri="{9D8B030D-6E8A-4147-A177-3AD203B41FA5}">
                      <a16:colId xmlns:a16="http://schemas.microsoft.com/office/drawing/2014/main" val="2334113496"/>
                    </a:ext>
                  </a:extLst>
                </a:gridCol>
              </a:tblGrid>
              <a:tr h="370840">
                <a:tc gridSpan="2">
                  <a:txBody>
                    <a:bodyPr/>
                    <a:lstStyle/>
                    <a:p>
                      <a:pPr algn="ctr"/>
                      <a:r>
                        <a:rPr lang="es-ES" sz="2400" dirty="0"/>
                        <a:t>Ejemplos</a:t>
                      </a:r>
                    </a:p>
                  </a:txBody>
                  <a:tcPr/>
                </a:tc>
                <a:tc hMerge="1">
                  <a:txBody>
                    <a:bodyPr/>
                    <a:lstStyle/>
                    <a:p>
                      <a:pPr algn="ctr"/>
                      <a:endParaRPr lang="es-ES" dirty="0"/>
                    </a:p>
                  </a:txBody>
                  <a:tcPr/>
                </a:tc>
                <a:extLst>
                  <a:ext uri="{0D108BD9-81ED-4DB2-BD59-A6C34878D82A}">
                    <a16:rowId xmlns:a16="http://schemas.microsoft.com/office/drawing/2014/main" val="1676716415"/>
                  </a:ext>
                </a:extLst>
              </a:tr>
              <a:tr h="370840">
                <a:tc>
                  <a:txBody>
                    <a:bodyPr/>
                    <a:lstStyle/>
                    <a:p>
                      <a:r>
                        <a:rPr lang="es-ES" sz="2400" b="1" dirty="0"/>
                        <a:t>SI (temperatura &gt; 26 &amp;&amp; </a:t>
                      </a:r>
                      <a:r>
                        <a:rPr lang="es-ES" sz="2400" b="1" dirty="0" err="1"/>
                        <a:t>haySol</a:t>
                      </a:r>
                      <a:r>
                        <a:rPr lang="es-ES" sz="2400" b="1" dirty="0"/>
                        <a:t>==true)</a:t>
                      </a:r>
                    </a:p>
                    <a:p>
                      <a:r>
                        <a:rPr lang="es-ES" sz="2400" b="1" dirty="0"/>
                        <a:t>MOSTRAR:</a:t>
                      </a:r>
                    </a:p>
                    <a:p>
                      <a:r>
                        <a:rPr lang="es-ES" sz="2400" b="1" dirty="0"/>
                        <a:t>“El</a:t>
                      </a:r>
                      <a:r>
                        <a:rPr lang="es-ES" sz="2400" b="1" baseline="0" dirty="0"/>
                        <a:t> clima está soleado y caluroso</a:t>
                      </a:r>
                      <a:r>
                        <a:rPr lang="es-ES" sz="2400" b="1" dirty="0"/>
                        <a:t>”				</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s-ES" sz="2400" b="1" dirty="0"/>
                        <a:t>SI ( </a:t>
                      </a:r>
                      <a:r>
                        <a:rPr lang="es-ES" sz="2400" b="1" dirty="0" err="1"/>
                        <a:t>pagoEfectivo</a:t>
                      </a:r>
                      <a:r>
                        <a:rPr lang="es-ES" sz="2400" b="1" baseline="0" dirty="0"/>
                        <a:t> == true </a:t>
                      </a:r>
                      <a:r>
                        <a:rPr lang="es-ES" sz="2400" b="1" i="0" u="none" strike="noStrike" baseline="0" dirty="0">
                          <a:solidFill>
                            <a:schemeClr val="tx1"/>
                          </a:solidFill>
                          <a:latin typeface="+mn-lt"/>
                          <a:ea typeface="+mn-ea"/>
                          <a:cs typeface="+mn-cs"/>
                        </a:rPr>
                        <a:t>|| </a:t>
                      </a:r>
                      <a:r>
                        <a:rPr lang="es-ES" sz="2400" b="1" i="0" u="none" strike="noStrike" baseline="0" dirty="0" err="1">
                          <a:solidFill>
                            <a:schemeClr val="tx1"/>
                          </a:solidFill>
                          <a:latin typeface="+mn-lt"/>
                          <a:ea typeface="+mn-ea"/>
                          <a:cs typeface="+mn-cs"/>
                        </a:rPr>
                        <a:t>pagoContado</a:t>
                      </a:r>
                      <a:r>
                        <a:rPr lang="es-ES" sz="2400" b="1" i="0" u="none" strike="noStrike" baseline="0" dirty="0">
                          <a:solidFill>
                            <a:schemeClr val="tx1"/>
                          </a:solidFill>
                          <a:latin typeface="+mn-lt"/>
                          <a:ea typeface="+mn-ea"/>
                          <a:cs typeface="+mn-cs"/>
                        </a:rPr>
                        <a:t> ==true)</a:t>
                      </a:r>
                    </a:p>
                    <a:p>
                      <a:pPr marL="0" marR="0" lvl="0" indent="0" algn="l" defTabSz="914400" eaLnBrk="1" fontAlgn="auto" latinLnBrk="0" hangingPunct="1">
                        <a:lnSpc>
                          <a:spcPct val="100000"/>
                        </a:lnSpc>
                        <a:spcBef>
                          <a:spcPts val="0"/>
                        </a:spcBef>
                        <a:spcAft>
                          <a:spcPts val="0"/>
                        </a:spcAft>
                        <a:buClrTx/>
                        <a:buSzTx/>
                        <a:buFontTx/>
                        <a:buNone/>
                        <a:tabLst/>
                        <a:defRPr/>
                      </a:pPr>
                      <a:r>
                        <a:rPr lang="es-ES" sz="2400" b="1" i="0" u="none" strike="noStrike" baseline="0" dirty="0">
                          <a:solidFill>
                            <a:schemeClr val="tx1"/>
                          </a:solidFill>
                          <a:latin typeface="+mn-lt"/>
                          <a:ea typeface="+mn-ea"/>
                          <a:cs typeface="+mn-cs"/>
                        </a:rPr>
                        <a:t>MOSTRAR:</a:t>
                      </a:r>
                      <a:br>
                        <a:rPr lang="es-ES" sz="2400" b="1" i="0" u="none" strike="noStrike" baseline="0" dirty="0">
                          <a:solidFill>
                            <a:schemeClr val="tx1"/>
                          </a:solidFill>
                          <a:latin typeface="+mn-lt"/>
                          <a:ea typeface="+mn-ea"/>
                          <a:cs typeface="+mn-cs"/>
                        </a:rPr>
                      </a:br>
                      <a:r>
                        <a:rPr lang="es-ES" sz="2400" b="1" i="0" u="none" strike="noStrike" baseline="0" dirty="0">
                          <a:solidFill>
                            <a:schemeClr val="tx1"/>
                          </a:solidFill>
                          <a:latin typeface="+mn-lt"/>
                          <a:ea typeface="+mn-ea"/>
                          <a:cs typeface="+mn-cs"/>
                        </a:rPr>
                        <a:t>“Su compra tiene un descuento del 10% por la forma de pago realizada.”</a:t>
                      </a:r>
                      <a:endParaRPr lang="es-ES" sz="2400" b="1" dirty="0"/>
                    </a:p>
                  </a:txBody>
                  <a:tcPr/>
                </a:tc>
                <a:extLst>
                  <a:ext uri="{0D108BD9-81ED-4DB2-BD59-A6C34878D82A}">
                    <a16:rowId xmlns:a16="http://schemas.microsoft.com/office/drawing/2014/main" val="4052928291"/>
                  </a:ext>
                </a:extLst>
              </a:tr>
            </a:tbl>
          </a:graphicData>
        </a:graphic>
      </p:graphicFrame>
    </p:spTree>
    <p:extLst>
      <p:ext uri="{BB962C8B-B14F-4D97-AF65-F5344CB8AC3E}">
        <p14:creationId xmlns:p14="http://schemas.microsoft.com/office/powerpoint/2010/main" val="285962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1954112" cy="584775"/>
          </a:xfrm>
          <a:prstGeom prst="rect">
            <a:avLst/>
          </a:prstGeom>
          <a:noFill/>
        </p:spPr>
        <p:txBody>
          <a:bodyPr wrap="square" rtlCol="0">
            <a:spAutoFit/>
          </a:bodyPr>
          <a:lstStyle/>
          <a:p>
            <a:r>
              <a:rPr lang="es-ES" sz="3200" b="1" dirty="0"/>
              <a:t>RUTINAS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3895400700"/>
              </p:ext>
            </p:extLst>
          </p:nvPr>
        </p:nvGraphicFramePr>
        <p:xfrm>
          <a:off x="2351584" y="4221088"/>
          <a:ext cx="7560840" cy="1808304"/>
        </p:xfrm>
        <a:graphic>
          <a:graphicData uri="http://schemas.openxmlformats.org/drawingml/2006/table">
            <a:tbl>
              <a:tblPr firstRow="1" bandRow="1">
                <a:tableStyleId>{93296810-A885-4BE3-A3E7-6D5BEEA58F35}</a:tableStyleId>
              </a:tblPr>
              <a:tblGrid>
                <a:gridCol w="7560840">
                  <a:extLst>
                    <a:ext uri="{9D8B030D-6E8A-4147-A177-3AD203B41FA5}">
                      <a16:colId xmlns:a16="http://schemas.microsoft.com/office/drawing/2014/main" val="3671163980"/>
                    </a:ext>
                  </a:extLst>
                </a:gridCol>
              </a:tblGrid>
              <a:tr h="510056">
                <a:tc>
                  <a:txBody>
                    <a:bodyPr/>
                    <a:lstStyle/>
                    <a:p>
                      <a:pPr algn="ctr"/>
                      <a:r>
                        <a:rPr lang="es-ES" sz="2800" dirty="0"/>
                        <a:t>Ejemplo</a:t>
                      </a:r>
                    </a:p>
                  </a:txBody>
                  <a:tcPr/>
                </a:tc>
                <a:extLst>
                  <a:ext uri="{0D108BD9-81ED-4DB2-BD59-A6C34878D82A}">
                    <a16:rowId xmlns:a16="http://schemas.microsoft.com/office/drawing/2014/main" val="1676716415"/>
                  </a:ext>
                </a:extLst>
              </a:tr>
              <a:tr h="1290144">
                <a:tc>
                  <a:txBody>
                    <a:bodyPr/>
                    <a:lstStyle/>
                    <a:p>
                      <a:r>
                        <a:rPr lang="es-ES" sz="2000" b="1" i="0" u="none" strike="noStrike" baseline="0" dirty="0">
                          <a:solidFill>
                            <a:schemeClr val="dk1"/>
                          </a:solidFill>
                          <a:latin typeface="+mn-lt"/>
                          <a:ea typeface="+mn-ea"/>
                          <a:cs typeface="+mn-cs"/>
                        </a:rPr>
                        <a:t>Flotante </a:t>
                      </a:r>
                      <a:r>
                        <a:rPr lang="es-ES" sz="2000" b="1" i="0" u="none" strike="noStrike" baseline="0" dirty="0" err="1">
                          <a:solidFill>
                            <a:schemeClr val="dk1"/>
                          </a:solidFill>
                          <a:latin typeface="+mn-lt"/>
                          <a:ea typeface="+mn-ea"/>
                          <a:cs typeface="+mn-cs"/>
                        </a:rPr>
                        <a:t>SumarPrecioProductos</a:t>
                      </a:r>
                      <a:r>
                        <a:rPr lang="es-ES" sz="2000" b="1" i="0" u="none" strike="noStrike" baseline="0" dirty="0">
                          <a:solidFill>
                            <a:schemeClr val="dk1"/>
                          </a:solidFill>
                          <a:latin typeface="+mn-lt"/>
                          <a:ea typeface="+mn-ea"/>
                          <a:cs typeface="+mn-cs"/>
                        </a:rPr>
                        <a:t>(precioProducto1, precioProducto2)</a:t>
                      </a:r>
                    </a:p>
                    <a:p>
                      <a:r>
                        <a:rPr lang="es-ES" sz="2000" b="1" i="0" u="none" strike="noStrike" baseline="0" dirty="0">
                          <a:solidFill>
                            <a:schemeClr val="dk1"/>
                          </a:solidFill>
                          <a:latin typeface="+mn-lt"/>
                          <a:ea typeface="+mn-ea"/>
                          <a:cs typeface="+mn-cs"/>
                        </a:rPr>
                        <a:t>     flotante suma = precioProducto1 + precioProducto2;</a:t>
                      </a:r>
                      <a:br>
                        <a:rPr lang="es-ES" sz="2000" b="1" i="0" u="none" strike="noStrike" baseline="0" dirty="0">
                          <a:solidFill>
                            <a:schemeClr val="dk1"/>
                          </a:solidFill>
                          <a:latin typeface="+mn-lt"/>
                          <a:ea typeface="+mn-ea"/>
                          <a:cs typeface="+mn-cs"/>
                        </a:rPr>
                      </a:b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return</a:t>
                      </a:r>
                      <a:r>
                        <a:rPr lang="es-ES" sz="2000" b="1" i="0" u="none" strike="noStrike" baseline="0" dirty="0">
                          <a:solidFill>
                            <a:schemeClr val="dk1"/>
                          </a:solidFill>
                          <a:latin typeface="+mn-lt"/>
                          <a:ea typeface="+mn-ea"/>
                          <a:cs typeface="+mn-cs"/>
                        </a:rPr>
                        <a:t> suma</a:t>
                      </a:r>
                    </a:p>
                  </a:txBody>
                  <a:tcPr/>
                </a:tc>
                <a:extLst>
                  <a:ext uri="{0D108BD9-81ED-4DB2-BD59-A6C34878D82A}">
                    <a16:rowId xmlns:a16="http://schemas.microsoft.com/office/drawing/2014/main" val="4052928291"/>
                  </a:ext>
                </a:extLst>
              </a:tr>
            </a:tbl>
          </a:graphicData>
        </a:graphic>
      </p:graphicFrame>
      <p:sp>
        <p:nvSpPr>
          <p:cNvPr id="2" name="CuadroTexto 1"/>
          <p:cNvSpPr txBox="1"/>
          <p:nvPr/>
        </p:nvSpPr>
        <p:spPr>
          <a:xfrm>
            <a:off x="2027547" y="2449883"/>
            <a:ext cx="8496945" cy="1200329"/>
          </a:xfrm>
          <a:prstGeom prst="rect">
            <a:avLst/>
          </a:prstGeom>
          <a:noFill/>
        </p:spPr>
        <p:txBody>
          <a:bodyPr wrap="square" rtlCol="0">
            <a:spAutoFit/>
          </a:bodyPr>
          <a:lstStyle/>
          <a:p>
            <a:pPr marL="342900" indent="-342900">
              <a:buFont typeface="Wingdings" panose="05000000000000000000" pitchFamily="2" charset="2"/>
              <a:buChar char="ü"/>
            </a:pPr>
            <a:r>
              <a:rPr lang="es-AR" sz="2400" b="1" dirty="0"/>
              <a:t>BLOQUE: </a:t>
            </a:r>
            <a:r>
              <a:rPr lang="es-AR" sz="2400" dirty="0"/>
              <a:t>Conjunto de Sentencias.</a:t>
            </a:r>
          </a:p>
          <a:p>
            <a:pPr marL="342900" indent="-342900">
              <a:buFont typeface="Wingdings" panose="05000000000000000000" pitchFamily="2" charset="2"/>
              <a:buChar char="ü"/>
            </a:pPr>
            <a:r>
              <a:rPr lang="es-AR" sz="2400" dirty="0"/>
              <a:t>Puede tener: </a:t>
            </a:r>
            <a:r>
              <a:rPr lang="es-AR" sz="2400" b="1" dirty="0"/>
              <a:t>valor de retorno </a:t>
            </a:r>
            <a:r>
              <a:rPr lang="es-AR" sz="2400" dirty="0"/>
              <a:t>y </a:t>
            </a:r>
            <a:r>
              <a:rPr lang="es-AR" sz="2400" b="1" dirty="0"/>
              <a:t>parámetros</a:t>
            </a:r>
            <a:r>
              <a:rPr lang="es-AR" sz="2400" dirty="0"/>
              <a:t>. </a:t>
            </a:r>
          </a:p>
          <a:p>
            <a:pPr marL="342900" indent="-342900">
              <a:buFont typeface="Wingdings" panose="05000000000000000000" pitchFamily="2" charset="2"/>
              <a:buChar char="ü"/>
            </a:pPr>
            <a:r>
              <a:rPr lang="es-AR" sz="2400" b="1" dirty="0"/>
              <a:t>Funciones</a:t>
            </a:r>
            <a:r>
              <a:rPr lang="es-AR" sz="2400" dirty="0"/>
              <a:t>: Rutina con parámetros</a:t>
            </a:r>
            <a:r>
              <a:rPr lang="es-ES" dirty="0"/>
              <a:t>.</a:t>
            </a:r>
          </a:p>
        </p:txBody>
      </p:sp>
    </p:spTree>
    <p:extLst>
      <p:ext uri="{BB962C8B-B14F-4D97-AF65-F5344CB8AC3E}">
        <p14:creationId xmlns:p14="http://schemas.microsoft.com/office/powerpoint/2010/main" val="278584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3459308970"/>
              </p:ext>
            </p:extLst>
          </p:nvPr>
        </p:nvGraphicFramePr>
        <p:xfrm>
          <a:off x="3215680" y="2132857"/>
          <a:ext cx="5760640" cy="405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CuadroTexto 8"/>
          <p:cNvSpPr txBox="1"/>
          <p:nvPr/>
        </p:nvSpPr>
        <p:spPr>
          <a:xfrm>
            <a:off x="623392" y="1650892"/>
            <a:ext cx="7066681" cy="584775"/>
          </a:xfrm>
          <a:prstGeom prst="rect">
            <a:avLst/>
          </a:prstGeom>
          <a:noFill/>
        </p:spPr>
        <p:txBody>
          <a:bodyPr wrap="square" rtlCol="0">
            <a:spAutoFit/>
          </a:bodyPr>
          <a:lstStyle/>
          <a:p>
            <a:r>
              <a:rPr lang="es-ES" sz="3200" b="1" dirty="0"/>
              <a:t>ESTRUCTURAS DE CONTROL</a:t>
            </a:r>
          </a:p>
        </p:txBody>
      </p:sp>
    </p:spTree>
    <p:extLst>
      <p:ext uri="{BB962C8B-B14F-4D97-AF65-F5344CB8AC3E}">
        <p14:creationId xmlns:p14="http://schemas.microsoft.com/office/powerpoint/2010/main" val="1501286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67261680"/>
              </p:ext>
            </p:extLst>
          </p:nvPr>
        </p:nvGraphicFramePr>
        <p:xfrm>
          <a:off x="7886263" y="1838871"/>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duotone>
              <a:schemeClr val="accent2">
                <a:shade val="45000"/>
                <a:satMod val="135000"/>
              </a:schemeClr>
              <a:prstClr val="white"/>
            </a:duotone>
            <a:lum bright="-20000" contrast="40000"/>
          </a:blip>
          <a:stretch>
            <a:fillRect/>
          </a:stretch>
        </p:blipFill>
        <p:spPr>
          <a:xfrm>
            <a:off x="8302834" y="3027724"/>
            <a:ext cx="3565166" cy="3212542"/>
          </a:xfrm>
          <a:prstGeom prst="rect">
            <a:avLst/>
          </a:prstGeom>
        </p:spPr>
      </p:pic>
      <p:sp>
        <p:nvSpPr>
          <p:cNvPr id="4" name="CuadroTexto 3"/>
          <p:cNvSpPr txBox="1"/>
          <p:nvPr/>
        </p:nvSpPr>
        <p:spPr>
          <a:xfrm>
            <a:off x="695400" y="3027724"/>
            <a:ext cx="6526860" cy="3785652"/>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calcularDescuento</a:t>
            </a:r>
            <a:endParaRPr lang="es-ES" sz="2400" b="1" dirty="0">
              <a:latin typeface="Consolas" panose="020B0609020204030204" pitchFamily="49" charset="0"/>
            </a:endParaRPr>
          </a:p>
          <a:p>
            <a:pPr lvl="1"/>
            <a:r>
              <a:rPr lang="es-ES" sz="2400" b="1" dirty="0">
                <a:latin typeface="Consolas" panose="020B0609020204030204" pitchFamily="49" charset="0"/>
              </a:rPr>
              <a:t>flotante </a:t>
            </a:r>
            <a:r>
              <a:rPr lang="es-ES" sz="2400" b="1" dirty="0" err="1">
                <a:latin typeface="Consolas" panose="020B0609020204030204" pitchFamily="49" charset="0"/>
              </a:rPr>
              <a:t>precioProducto</a:t>
            </a:r>
            <a:r>
              <a:rPr lang="es-ES" sz="2400" b="1" dirty="0">
                <a:latin typeface="Consolas" panose="020B0609020204030204" pitchFamily="49" charset="0"/>
              </a:rPr>
              <a:t> = 450.80;</a:t>
            </a: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porcDescuento</a:t>
            </a:r>
            <a:r>
              <a:rPr lang="es-ES" sz="2400" b="1" dirty="0">
                <a:latin typeface="Consolas" panose="020B0609020204030204" pitchFamily="49" charset="0"/>
              </a:rPr>
              <a:t> = 0.10;</a:t>
            </a:r>
          </a:p>
          <a:p>
            <a:pPr lvl="1"/>
            <a:endParaRPr lang="es-ES" sz="2400" b="1" dirty="0">
              <a:latin typeface="Consolas" panose="020B0609020204030204" pitchFamily="49" charset="0"/>
            </a:endParaRPr>
          </a:p>
          <a:p>
            <a:pPr lvl="1"/>
            <a:r>
              <a:rPr lang="es-ES" sz="2400" b="1" dirty="0">
                <a:latin typeface="Consolas" panose="020B0609020204030204" pitchFamily="49" charset="0"/>
              </a:rPr>
              <a:t>flotante descuento = </a:t>
            </a:r>
            <a:r>
              <a:rPr lang="es-ES" sz="2400" b="1" dirty="0" err="1">
                <a:latin typeface="Consolas" panose="020B0609020204030204" pitchFamily="49" charset="0"/>
              </a:rPr>
              <a:t>precioProducto</a:t>
            </a:r>
            <a:r>
              <a:rPr lang="es-ES" sz="2400" b="1" dirty="0">
                <a:latin typeface="Consolas" panose="020B0609020204030204" pitchFamily="49" charset="0"/>
              </a:rPr>
              <a:t>*</a:t>
            </a:r>
            <a:r>
              <a:rPr lang="es-ES" sz="2400" b="1" dirty="0" err="1">
                <a:latin typeface="Consolas" panose="020B0609020204030204" pitchFamily="49" charset="0"/>
              </a:rPr>
              <a:t>porcDescuento</a:t>
            </a:r>
            <a:r>
              <a:rPr lang="es-ES" sz="2400" b="1" dirty="0">
                <a:latin typeface="Consolas" panose="020B0609020204030204" pitchFamily="49" charset="0"/>
              </a:rPr>
              <a:t>;</a:t>
            </a:r>
            <a:br>
              <a:rPr lang="es-ES" sz="2400" b="1" dirty="0">
                <a:latin typeface="Consolas" panose="020B0609020204030204" pitchFamily="49" charset="0"/>
              </a:rPr>
            </a:b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nuevoPrecio</a:t>
            </a:r>
            <a:r>
              <a:rPr lang="es-ES" sz="2400" b="1" dirty="0">
                <a:latin typeface="Consolas" panose="020B0609020204030204" pitchFamily="49" charset="0"/>
              </a:rPr>
              <a:t> = </a:t>
            </a:r>
            <a:r>
              <a:rPr lang="es-ES" sz="2400" b="1" dirty="0" err="1">
                <a:latin typeface="Consolas" panose="020B0609020204030204" pitchFamily="49" charset="0"/>
              </a:rPr>
              <a:t>precioProducto</a:t>
            </a:r>
            <a:r>
              <a:rPr lang="es-ES" sz="2400" b="1" dirty="0">
                <a:latin typeface="Consolas" panose="020B0609020204030204" pitchFamily="49" charset="0"/>
              </a:rPr>
              <a:t>- descuento</a:t>
            </a:r>
          </a:p>
          <a:p>
            <a:r>
              <a:rPr lang="es-ES" sz="2400" b="1" dirty="0">
                <a:latin typeface="Consolas" panose="020B0609020204030204" pitchFamily="49" charset="0"/>
              </a:rPr>
              <a:t>FIN</a:t>
            </a:r>
          </a:p>
        </p:txBody>
      </p:sp>
      <p:grpSp>
        <p:nvGrpSpPr>
          <p:cNvPr id="8" name="Grupo 7"/>
          <p:cNvGrpSpPr/>
          <p:nvPr/>
        </p:nvGrpSpPr>
        <p:grpSpPr>
          <a:xfrm>
            <a:off x="623392" y="2180049"/>
            <a:ext cx="2880320" cy="686049"/>
            <a:chOff x="0" y="355490"/>
            <a:chExt cx="5760640" cy="1091871"/>
          </a:xfrm>
        </p:grpSpPr>
        <p:sp>
          <p:nvSpPr>
            <p:cNvPr id="10" name="Rectángulo redondeado 9"/>
            <p:cNvSpPr/>
            <p:nvPr/>
          </p:nvSpPr>
          <p:spPr>
            <a:xfrm>
              <a:off x="0" y="355490"/>
              <a:ext cx="5760640" cy="103135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uadroTexto 10"/>
            <p:cNvSpPr txBox="1"/>
            <p:nvPr/>
          </p:nvSpPr>
          <p:spPr>
            <a:xfrm>
              <a:off x="50349" y="405838"/>
              <a:ext cx="5659947" cy="10415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Secuenciales</a:t>
              </a:r>
            </a:p>
          </p:txBody>
        </p:sp>
      </p:grpSp>
      <p:sp>
        <p:nvSpPr>
          <p:cNvPr id="12" name="CuadroTexto 11"/>
          <p:cNvSpPr txBox="1"/>
          <p:nvPr/>
        </p:nvSpPr>
        <p:spPr>
          <a:xfrm>
            <a:off x="3779013" y="1556135"/>
            <a:ext cx="5246646" cy="584775"/>
          </a:xfrm>
          <a:prstGeom prst="rect">
            <a:avLst/>
          </a:prstGeom>
          <a:noFill/>
        </p:spPr>
        <p:txBody>
          <a:bodyPr wrap="square" rtlCol="0">
            <a:spAutoFit/>
          </a:bodyPr>
          <a:lstStyle/>
          <a:p>
            <a:r>
              <a:rPr lang="es-ES" sz="3200" b="1" dirty="0"/>
              <a:t>ESTRUCTURAS DE CONTROL</a:t>
            </a:r>
          </a:p>
        </p:txBody>
      </p:sp>
      <p:sp>
        <p:nvSpPr>
          <p:cNvPr id="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73598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673131" y="2073333"/>
            <a:ext cx="4360165" cy="4609888"/>
            <a:chOff x="407368" y="1628800"/>
            <a:chExt cx="4360165" cy="4742494"/>
          </a:xfrm>
        </p:grpSpPr>
        <p:pic>
          <p:nvPicPr>
            <p:cNvPr id="16" name="Imagen 15"/>
            <p:cNvPicPr>
              <a:picLocks noChangeAspect="1"/>
            </p:cNvPicPr>
            <p:nvPr/>
          </p:nvPicPr>
          <p:blipFill rotWithShape="1">
            <a:blip r:embed="rId2"/>
            <a:srcRect r="21362" b="7553"/>
            <a:stretch/>
          </p:blipFill>
          <p:spPr>
            <a:xfrm>
              <a:off x="407368" y="1628800"/>
              <a:ext cx="4360165" cy="4742494"/>
            </a:xfrm>
            <a:prstGeom prst="rect">
              <a:avLst/>
            </a:prstGeom>
          </p:spPr>
        </p:pic>
        <p:sp>
          <p:nvSpPr>
            <p:cNvPr id="17" name="CuadroTexto 16"/>
            <p:cNvSpPr txBox="1"/>
            <p:nvPr/>
          </p:nvSpPr>
          <p:spPr>
            <a:xfrm>
              <a:off x="2495600" y="1844824"/>
              <a:ext cx="792088" cy="400110"/>
            </a:xfrm>
            <a:prstGeom prst="rect">
              <a:avLst/>
            </a:prstGeom>
            <a:solidFill>
              <a:srgbClr val="FCFBF4"/>
            </a:solidFill>
          </p:spPr>
          <p:txBody>
            <a:bodyPr wrap="square" rtlCol="0">
              <a:spAutoFit/>
            </a:bodyPr>
            <a:lstStyle/>
            <a:p>
              <a:r>
                <a:rPr lang="es-ES" sz="2000" b="1" dirty="0"/>
                <a:t>Inicio</a:t>
              </a:r>
            </a:p>
          </p:txBody>
        </p:sp>
        <p:sp>
          <p:nvSpPr>
            <p:cNvPr id="18" name="CuadroTexto 17"/>
            <p:cNvSpPr txBox="1"/>
            <p:nvPr/>
          </p:nvSpPr>
          <p:spPr>
            <a:xfrm>
              <a:off x="2279576" y="2812866"/>
              <a:ext cx="1224136" cy="400110"/>
            </a:xfrm>
            <a:prstGeom prst="rect">
              <a:avLst/>
            </a:prstGeom>
            <a:solidFill>
              <a:srgbClr val="FCFBF4"/>
            </a:solidFill>
          </p:spPr>
          <p:txBody>
            <a:bodyPr wrap="square" rtlCol="0">
              <a:spAutoFit/>
            </a:bodyPr>
            <a:lstStyle/>
            <a:p>
              <a:r>
                <a:rPr lang="es-ES" sz="2000" b="1" dirty="0"/>
                <a:t>Variables</a:t>
              </a:r>
            </a:p>
          </p:txBody>
        </p:sp>
        <p:sp>
          <p:nvSpPr>
            <p:cNvPr id="19" name="CuadroTexto 18"/>
            <p:cNvSpPr txBox="1"/>
            <p:nvPr/>
          </p:nvSpPr>
          <p:spPr>
            <a:xfrm>
              <a:off x="2207568" y="5301208"/>
              <a:ext cx="1368152" cy="400110"/>
            </a:xfrm>
            <a:prstGeom prst="rect">
              <a:avLst/>
            </a:prstGeom>
            <a:solidFill>
              <a:srgbClr val="FCFBF4"/>
            </a:solidFill>
          </p:spPr>
          <p:txBody>
            <a:bodyPr wrap="square" rtlCol="0">
              <a:spAutoFit/>
            </a:bodyPr>
            <a:lstStyle/>
            <a:p>
              <a:pPr algn="ctr"/>
              <a:r>
                <a:rPr lang="es-ES" sz="2000" b="1" dirty="0"/>
                <a:t>Acción</a:t>
              </a:r>
            </a:p>
          </p:txBody>
        </p:sp>
        <p:sp>
          <p:nvSpPr>
            <p:cNvPr id="20" name="Rombo 19"/>
            <p:cNvSpPr/>
            <p:nvPr/>
          </p:nvSpPr>
          <p:spPr>
            <a:xfrm>
              <a:off x="1847528" y="3545843"/>
              <a:ext cx="2088232" cy="125087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1" name="CuadroTexto 20"/>
            <p:cNvSpPr txBox="1"/>
            <p:nvPr/>
          </p:nvSpPr>
          <p:spPr>
            <a:xfrm>
              <a:off x="2179745" y="3944685"/>
              <a:ext cx="1656184" cy="461665"/>
            </a:xfrm>
            <a:prstGeom prst="rect">
              <a:avLst/>
            </a:prstGeom>
            <a:noFill/>
          </p:spPr>
          <p:txBody>
            <a:bodyPr wrap="square" rtlCol="0">
              <a:spAutoFit/>
            </a:bodyPr>
            <a:lstStyle/>
            <a:p>
              <a:r>
                <a:rPr lang="es-ES" sz="2400" b="1" dirty="0"/>
                <a:t>Condición</a:t>
              </a:r>
            </a:p>
          </p:txBody>
        </p:sp>
      </p:grpSp>
      <p:sp>
        <p:nvSpPr>
          <p:cNvPr id="4" name="CuadroTexto 3"/>
          <p:cNvSpPr txBox="1"/>
          <p:nvPr/>
        </p:nvSpPr>
        <p:spPr>
          <a:xfrm>
            <a:off x="569165" y="2990450"/>
            <a:ext cx="8682045" cy="3108543"/>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aplicarDescuento</a:t>
            </a:r>
            <a:endParaRPr lang="es-ES" sz="2400" b="1" dirty="0">
              <a:latin typeface="Consolas" panose="020B0609020204030204" pitchFamily="49" charset="0"/>
            </a:endParaRPr>
          </a:p>
          <a:p>
            <a:r>
              <a:rPr lang="es-ES" sz="2000" dirty="0">
                <a:latin typeface="Consolas" panose="020B0609020204030204" pitchFamily="49" charset="0"/>
              </a:rPr>
              <a:t>  flotante </a:t>
            </a:r>
            <a:r>
              <a:rPr lang="es-ES" sz="2000" dirty="0" err="1">
                <a:latin typeface="Consolas" panose="020B0609020204030204" pitchFamily="49" charset="0"/>
              </a:rPr>
              <a:t>precioProd</a:t>
            </a:r>
            <a:r>
              <a:rPr lang="es-ES" sz="2000" dirty="0">
                <a:latin typeface="Consolas" panose="020B0609020204030204" pitchFamily="49" charset="0"/>
              </a:rPr>
              <a:t> = 450.80;</a:t>
            </a:r>
            <a:br>
              <a:rPr lang="es-ES" sz="2000" dirty="0">
                <a:latin typeface="Consolas" panose="020B0609020204030204" pitchFamily="49" charset="0"/>
              </a:rPr>
            </a:br>
            <a:r>
              <a:rPr lang="es-ES" sz="2000" dirty="0">
                <a:latin typeface="Consolas" panose="020B0609020204030204" pitchFamily="49" charset="0"/>
              </a:rPr>
              <a:t>  flotante </a:t>
            </a:r>
            <a:r>
              <a:rPr lang="es-ES" sz="2000" dirty="0" err="1">
                <a:latin typeface="Consolas" panose="020B0609020204030204" pitchFamily="49" charset="0"/>
              </a:rPr>
              <a:t>porcDesc</a:t>
            </a:r>
            <a:r>
              <a:rPr lang="es-ES" sz="2000" dirty="0">
                <a:latin typeface="Consolas" panose="020B0609020204030204" pitchFamily="49" charset="0"/>
              </a:rPr>
              <a:t> = 0.10;</a:t>
            </a:r>
          </a:p>
          <a:p>
            <a:r>
              <a:rPr lang="es-ES" sz="2000" dirty="0">
                <a:latin typeface="Consolas" panose="020B0609020204030204" pitchFamily="49" charset="0"/>
              </a:rPr>
              <a:t>  </a:t>
            </a:r>
            <a:r>
              <a:rPr lang="es-ES" sz="2000" b="1" dirty="0">
                <a:latin typeface="Consolas" panose="020B0609020204030204" pitchFamily="49" charset="0"/>
              </a:rPr>
              <a:t>Booleano </a:t>
            </a:r>
            <a:r>
              <a:rPr lang="es-ES" sz="2000" b="1" dirty="0" err="1">
                <a:latin typeface="Consolas" panose="020B0609020204030204" pitchFamily="49" charset="0"/>
              </a:rPr>
              <a:t>tieneDescuento</a:t>
            </a:r>
            <a:r>
              <a:rPr lang="es-ES" sz="2000" b="1" dirty="0">
                <a:latin typeface="Consolas" panose="020B0609020204030204" pitchFamily="49" charset="0"/>
              </a:rPr>
              <a:t>=true;</a:t>
            </a:r>
          </a:p>
          <a:p>
            <a:r>
              <a:rPr lang="es-ES" sz="2000" b="1" dirty="0">
                <a:latin typeface="Consolas" panose="020B0609020204030204" pitchFamily="49" charset="0"/>
              </a:rPr>
              <a:t>   </a:t>
            </a:r>
            <a:r>
              <a:rPr lang="es-ES" sz="2400" b="1" dirty="0">
                <a:latin typeface="Consolas" panose="020B0609020204030204" pitchFamily="49" charset="0"/>
              </a:rPr>
              <a:t>SI</a:t>
            </a:r>
            <a:r>
              <a:rPr lang="es-ES" sz="2000" b="1" dirty="0">
                <a:latin typeface="Consolas" panose="020B0609020204030204" pitchFamily="49" charset="0"/>
              </a:rPr>
              <a:t>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	ENTONCES flotante descuento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endParaRPr lang="es-ES" sz="2000" b="1" dirty="0">
              <a:latin typeface="Consolas" panose="020B0609020204030204" pitchFamily="49" charset="0"/>
            </a:endParaRP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descuento</a:t>
            </a:r>
            <a:endParaRPr lang="es-ES" sz="2400" b="1" dirty="0">
              <a:latin typeface="Consolas" panose="020B0609020204030204" pitchFamily="49" charset="0"/>
            </a:endParaRPr>
          </a:p>
          <a:p>
            <a:pPr lvl="1"/>
            <a:r>
              <a:rPr lang="es-ES" sz="2400" b="1" dirty="0">
                <a:latin typeface="Consolas" panose="020B0609020204030204" pitchFamily="49" charset="0"/>
              </a:rPr>
              <a:t>FIN SI</a:t>
            </a:r>
          </a:p>
          <a:p>
            <a:r>
              <a:rPr lang="es-ES" sz="2400" b="1" dirty="0">
                <a:latin typeface="Consolas" panose="020B0609020204030204" pitchFamily="49" charset="0"/>
              </a:rPr>
              <a:t>FIN</a:t>
            </a:r>
          </a:p>
        </p:txBody>
      </p:sp>
      <p:grpSp>
        <p:nvGrpSpPr>
          <p:cNvPr id="12" name="Grupo 11"/>
          <p:cNvGrpSpPr/>
          <p:nvPr/>
        </p:nvGrpSpPr>
        <p:grpSpPr>
          <a:xfrm>
            <a:off x="569165" y="2015349"/>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6" name="CuadroTexto 5"/>
          <p:cNvSpPr txBox="1"/>
          <p:nvPr/>
        </p:nvSpPr>
        <p:spPr>
          <a:xfrm>
            <a:off x="5851689" y="2073333"/>
            <a:ext cx="3237168"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Simple</a:t>
            </a:r>
          </a:p>
        </p:txBody>
      </p:sp>
      <p:sp>
        <p:nvSpPr>
          <p:cNvPr id="7" name="Flecha izquierda 6"/>
          <p:cNvSpPr/>
          <p:nvPr/>
        </p:nvSpPr>
        <p:spPr>
          <a:xfrm flipH="1">
            <a:off x="5375920" y="2248112"/>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2" name="CuadroTexto 21"/>
          <p:cNvSpPr txBox="1"/>
          <p:nvPr/>
        </p:nvSpPr>
        <p:spPr>
          <a:xfrm>
            <a:off x="3779013" y="1411442"/>
            <a:ext cx="5246646" cy="584775"/>
          </a:xfrm>
          <a:prstGeom prst="rect">
            <a:avLst/>
          </a:prstGeom>
          <a:noFill/>
        </p:spPr>
        <p:txBody>
          <a:bodyPr wrap="square" rtlCol="0">
            <a:spAutoFit/>
          </a:bodyPr>
          <a:lstStyle/>
          <a:p>
            <a:r>
              <a:rPr lang="es-ES" sz="3200" b="1" dirty="0"/>
              <a:t>ESTRUCTURAS DE CONTROL</a:t>
            </a:r>
          </a:p>
        </p:txBody>
      </p:sp>
      <p:sp>
        <p:nvSpPr>
          <p:cNvPr id="23"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410956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17518" y="2800328"/>
            <a:ext cx="7402618" cy="4093428"/>
          </a:xfrm>
          <a:prstGeom prst="rect">
            <a:avLst/>
          </a:prstGeom>
          <a:noFill/>
        </p:spPr>
        <p:txBody>
          <a:bodyPr wrap="square" rtlCol="0">
            <a:spAutoFit/>
          </a:bodyPr>
          <a:lstStyle/>
          <a:p>
            <a:r>
              <a:rPr lang="es-ES" b="1" dirty="0">
                <a:latin typeface="Consolas" panose="020B0609020204030204" pitchFamily="49" charset="0"/>
              </a:rPr>
              <a:t>INICIO </a:t>
            </a:r>
            <a:r>
              <a:rPr lang="es-ES" dirty="0" err="1">
                <a:latin typeface="Consolas" panose="020B0609020204030204" pitchFamily="49" charset="0"/>
              </a:rPr>
              <a:t>aplicarDescuento</a:t>
            </a:r>
            <a:endParaRPr lang="es-ES" dirty="0">
              <a:latin typeface="Consolas" panose="020B0609020204030204" pitchFamily="49" charset="0"/>
            </a:endParaRPr>
          </a:p>
          <a:p>
            <a:r>
              <a:rPr lang="es-ES" dirty="0">
                <a:latin typeface="Consolas" panose="020B0609020204030204" pitchFamily="49" charset="0"/>
              </a:rPr>
              <a:t>   flotante </a:t>
            </a:r>
            <a:r>
              <a:rPr lang="es-ES" dirty="0" err="1">
                <a:latin typeface="Consolas" panose="020B0609020204030204" pitchFamily="49" charset="0"/>
              </a:rPr>
              <a:t>precioProd</a:t>
            </a:r>
            <a:r>
              <a:rPr lang="es-ES" dirty="0">
                <a:latin typeface="Consolas" panose="020B0609020204030204" pitchFamily="49" charset="0"/>
              </a:rPr>
              <a:t> = 450.80;</a:t>
            </a:r>
            <a:br>
              <a:rPr lang="es-ES" dirty="0">
                <a:latin typeface="Consolas" panose="020B0609020204030204" pitchFamily="49" charset="0"/>
              </a:rPr>
            </a:br>
            <a:r>
              <a:rPr lang="es-ES" dirty="0">
                <a:latin typeface="Consolas" panose="020B0609020204030204" pitchFamily="49" charset="0"/>
              </a:rPr>
              <a:t>   flotante </a:t>
            </a:r>
            <a:r>
              <a:rPr lang="es-ES" dirty="0" err="1">
                <a:latin typeface="Consolas" panose="020B0609020204030204" pitchFamily="49" charset="0"/>
              </a:rPr>
              <a:t>porcDesc</a:t>
            </a:r>
            <a:r>
              <a:rPr lang="es-ES" dirty="0">
                <a:latin typeface="Consolas" panose="020B0609020204030204" pitchFamily="49" charset="0"/>
              </a:rPr>
              <a:t> = 0.10;</a:t>
            </a:r>
          </a:p>
          <a:p>
            <a:r>
              <a:rPr lang="es-ES" dirty="0">
                <a:latin typeface="Consolas" panose="020B0609020204030204" pitchFamily="49" charset="0"/>
              </a:rPr>
              <a:t>   Booleano </a:t>
            </a:r>
            <a:r>
              <a:rPr lang="es-ES" dirty="0" err="1">
                <a:latin typeface="Consolas" panose="020B0609020204030204" pitchFamily="49" charset="0"/>
              </a:rPr>
              <a:t>tieneDescuento</a:t>
            </a:r>
            <a:r>
              <a:rPr lang="es-ES" dirty="0">
                <a:latin typeface="Consolas" panose="020B0609020204030204" pitchFamily="49" charset="0"/>
              </a:rPr>
              <a:t>=true;</a:t>
            </a:r>
          </a:p>
          <a:p>
            <a:pPr lvl="1"/>
            <a:r>
              <a:rPr lang="es-ES" sz="2000" b="1" dirty="0">
                <a:latin typeface="Consolas" panose="020B0609020204030204" pitchFamily="49" charset="0"/>
              </a:rPr>
              <a:t>SI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ENTONCES</a:t>
            </a:r>
            <a:br>
              <a:rPr lang="es-ES" sz="2000" b="1" dirty="0">
                <a:latin typeface="Consolas" panose="020B0609020204030204" pitchFamily="49" charset="0"/>
              </a:rPr>
            </a:br>
            <a:r>
              <a:rPr lang="es-ES" sz="2000" b="1" dirty="0">
                <a:latin typeface="Consolas" panose="020B0609020204030204" pitchFamily="49" charset="0"/>
              </a:rPr>
              <a:t>	flotante </a:t>
            </a:r>
            <a:r>
              <a:rPr lang="es-ES" sz="2000" b="1" dirty="0" err="1">
                <a:latin typeface="Consolas" panose="020B0609020204030204" pitchFamily="49" charset="0"/>
              </a:rPr>
              <a:t>desc</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r>
              <a:rPr lang="es-ES" sz="2000" b="1" dirty="0">
                <a:latin typeface="Consolas" panose="020B0609020204030204" pitchFamily="49" charset="0"/>
              </a:rPr>
              <a:t>;</a:t>
            </a: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a:t>
            </a:r>
            <a:r>
              <a:rPr lang="es-ES" sz="2000" b="1" dirty="0" err="1">
                <a:latin typeface="Consolas" panose="020B0609020204030204" pitchFamily="49" charset="0"/>
              </a:rPr>
              <a:t>desc</a:t>
            </a:r>
            <a:endParaRPr lang="es-ES" sz="2000" b="1" dirty="0">
              <a:latin typeface="Consolas" panose="020B0609020204030204" pitchFamily="49" charset="0"/>
            </a:endParaRPr>
          </a:p>
          <a:p>
            <a:pPr lvl="1"/>
            <a:r>
              <a:rPr lang="es-ES" sz="2000" b="1" dirty="0">
                <a:latin typeface="Consolas" panose="020B0609020204030204" pitchFamily="49" charset="0"/>
              </a:rPr>
              <a:t>	MOSTRAR “El precio nuevo es:” + </a:t>
            </a:r>
            <a:r>
              <a:rPr lang="es-ES" sz="2000" b="1" dirty="0" err="1">
                <a:latin typeface="Consolas" panose="020B0609020204030204" pitchFamily="49" charset="0"/>
              </a:rPr>
              <a:t>nuevoPrecio</a:t>
            </a:r>
            <a:endParaRPr lang="es-ES" sz="2000" b="1" dirty="0">
              <a:latin typeface="Consolas" panose="020B0609020204030204" pitchFamily="49" charset="0"/>
            </a:endParaRPr>
          </a:p>
          <a:p>
            <a:pPr lvl="1"/>
            <a:r>
              <a:rPr lang="es-ES" sz="2000" b="1" dirty="0">
                <a:latin typeface="Consolas" panose="020B0609020204030204" pitchFamily="49" charset="0"/>
              </a:rPr>
              <a:t>SINO</a:t>
            </a:r>
          </a:p>
          <a:p>
            <a:pPr lvl="1"/>
            <a:r>
              <a:rPr lang="es-ES" sz="2000" b="1" dirty="0">
                <a:latin typeface="Consolas" panose="020B0609020204030204" pitchFamily="49" charset="0"/>
              </a:rPr>
              <a:t>	MOSTAR “No aplica descuento”</a:t>
            </a:r>
            <a:br>
              <a:rPr lang="es-ES" sz="2000" b="1" dirty="0">
                <a:latin typeface="Consolas" panose="020B0609020204030204" pitchFamily="49" charset="0"/>
              </a:rPr>
            </a:br>
            <a:r>
              <a:rPr lang="es-ES" sz="2000" b="1" dirty="0">
                <a:latin typeface="Consolas" panose="020B0609020204030204" pitchFamily="49" charset="0"/>
              </a:rPr>
              <a:t>FIN SI</a:t>
            </a:r>
          </a:p>
          <a:p>
            <a:r>
              <a:rPr lang="es-ES" b="1" dirty="0">
                <a:latin typeface="Consolas" panose="020B0609020204030204" pitchFamily="49" charset="0"/>
              </a:rPr>
              <a:t>FIN</a:t>
            </a:r>
          </a:p>
        </p:txBody>
      </p:sp>
      <p:grpSp>
        <p:nvGrpSpPr>
          <p:cNvPr id="6" name="Grupo 5"/>
          <p:cNvGrpSpPr/>
          <p:nvPr/>
        </p:nvGrpSpPr>
        <p:grpSpPr>
          <a:xfrm>
            <a:off x="7551305" y="2492896"/>
            <a:ext cx="4608512" cy="4248471"/>
            <a:chOff x="7189313" y="1970358"/>
            <a:chExt cx="4608512" cy="4375492"/>
          </a:xfrm>
        </p:grpSpPr>
        <p:pic>
          <p:nvPicPr>
            <p:cNvPr id="2" name="Imagen 1"/>
            <p:cNvPicPr>
              <a:picLocks noChangeAspect="1"/>
            </p:cNvPicPr>
            <p:nvPr/>
          </p:nvPicPr>
          <p:blipFill rotWithShape="1">
            <a:blip r:embed="rId2"/>
            <a:srcRect r="4366"/>
            <a:stretch/>
          </p:blipFill>
          <p:spPr>
            <a:xfrm>
              <a:off x="7189313" y="1970358"/>
              <a:ext cx="4608512" cy="4375492"/>
            </a:xfrm>
            <a:prstGeom prst="rect">
              <a:avLst/>
            </a:prstGeom>
          </p:spPr>
        </p:pic>
        <p:sp>
          <p:nvSpPr>
            <p:cNvPr id="25" name="CuadroTexto 24"/>
            <p:cNvSpPr txBox="1"/>
            <p:nvPr/>
          </p:nvSpPr>
          <p:spPr>
            <a:xfrm>
              <a:off x="7824192" y="2155353"/>
              <a:ext cx="792088" cy="400110"/>
            </a:xfrm>
            <a:prstGeom prst="rect">
              <a:avLst/>
            </a:prstGeom>
            <a:solidFill>
              <a:srgbClr val="FCFBF4"/>
            </a:solidFill>
          </p:spPr>
          <p:txBody>
            <a:bodyPr wrap="square" rtlCol="0">
              <a:spAutoFit/>
            </a:bodyPr>
            <a:lstStyle/>
            <a:p>
              <a:r>
                <a:rPr lang="es-ES" sz="2000" b="1" dirty="0"/>
                <a:t>Inicio</a:t>
              </a:r>
            </a:p>
          </p:txBody>
        </p:sp>
        <p:sp>
          <p:nvSpPr>
            <p:cNvPr id="26" name="CuadroTexto 25"/>
            <p:cNvSpPr txBox="1"/>
            <p:nvPr/>
          </p:nvSpPr>
          <p:spPr>
            <a:xfrm>
              <a:off x="7608168" y="2985408"/>
              <a:ext cx="1224136" cy="400110"/>
            </a:xfrm>
            <a:prstGeom prst="rect">
              <a:avLst/>
            </a:prstGeom>
            <a:solidFill>
              <a:srgbClr val="FCFBF4"/>
            </a:solidFill>
          </p:spPr>
          <p:txBody>
            <a:bodyPr wrap="square" rtlCol="0">
              <a:spAutoFit/>
            </a:bodyPr>
            <a:lstStyle/>
            <a:p>
              <a:r>
                <a:rPr lang="es-ES" sz="2000" b="1" dirty="0"/>
                <a:t>Variables</a:t>
              </a:r>
            </a:p>
          </p:txBody>
        </p:sp>
        <p:sp>
          <p:nvSpPr>
            <p:cNvPr id="27" name="CuadroTexto 26"/>
            <p:cNvSpPr txBox="1"/>
            <p:nvPr/>
          </p:nvSpPr>
          <p:spPr>
            <a:xfrm>
              <a:off x="7608168" y="5229200"/>
              <a:ext cx="1224136" cy="400110"/>
            </a:xfrm>
            <a:prstGeom prst="rect">
              <a:avLst/>
            </a:prstGeom>
            <a:solidFill>
              <a:srgbClr val="FCFBF4"/>
            </a:solidFill>
          </p:spPr>
          <p:txBody>
            <a:bodyPr wrap="square" rtlCol="0">
              <a:spAutoFit/>
            </a:bodyPr>
            <a:lstStyle/>
            <a:p>
              <a:pPr algn="ctr"/>
              <a:r>
                <a:rPr lang="es-ES" sz="2000" b="1" dirty="0"/>
                <a:t>Acción</a:t>
              </a:r>
            </a:p>
          </p:txBody>
        </p:sp>
        <p:sp>
          <p:nvSpPr>
            <p:cNvPr id="28" name="CuadroTexto 27"/>
            <p:cNvSpPr txBox="1"/>
            <p:nvPr/>
          </p:nvSpPr>
          <p:spPr>
            <a:xfrm>
              <a:off x="10395013" y="4829090"/>
              <a:ext cx="1258796" cy="400110"/>
            </a:xfrm>
            <a:prstGeom prst="rect">
              <a:avLst/>
            </a:prstGeom>
            <a:solidFill>
              <a:srgbClr val="FCFBF4"/>
            </a:solidFill>
          </p:spPr>
          <p:txBody>
            <a:bodyPr wrap="square" rtlCol="0">
              <a:spAutoFit/>
            </a:bodyPr>
            <a:lstStyle/>
            <a:p>
              <a:pPr algn="ctr"/>
              <a:r>
                <a:rPr lang="es-ES" sz="2000" b="1" dirty="0"/>
                <a:t>Acción</a:t>
              </a:r>
            </a:p>
          </p:txBody>
        </p:sp>
        <p:sp>
          <p:nvSpPr>
            <p:cNvPr id="29" name="Rombo 28"/>
            <p:cNvSpPr/>
            <p:nvPr/>
          </p:nvSpPr>
          <p:spPr>
            <a:xfrm>
              <a:off x="7289362" y="3660523"/>
              <a:ext cx="1706291" cy="10396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30" name="CuadroTexto 29"/>
            <p:cNvSpPr txBox="1"/>
            <p:nvPr/>
          </p:nvSpPr>
          <p:spPr>
            <a:xfrm>
              <a:off x="7464152" y="3933056"/>
              <a:ext cx="1531501" cy="461665"/>
            </a:xfrm>
            <a:prstGeom prst="rect">
              <a:avLst/>
            </a:prstGeom>
            <a:noFill/>
          </p:spPr>
          <p:txBody>
            <a:bodyPr wrap="square" rtlCol="0">
              <a:spAutoFit/>
            </a:bodyPr>
            <a:lstStyle/>
            <a:p>
              <a:r>
                <a:rPr lang="es-ES" sz="2400" b="1" dirty="0"/>
                <a:t>Condición</a:t>
              </a:r>
            </a:p>
          </p:txBody>
        </p:sp>
      </p:grpSp>
      <p:grpSp>
        <p:nvGrpSpPr>
          <p:cNvPr id="35" name="Grupo 34"/>
          <p:cNvGrpSpPr/>
          <p:nvPr/>
        </p:nvGrpSpPr>
        <p:grpSpPr>
          <a:xfrm>
            <a:off x="569165" y="2044110"/>
            <a:ext cx="4680520" cy="664810"/>
            <a:chOff x="0" y="1510685"/>
            <a:chExt cx="5760640" cy="1031354"/>
          </a:xfrm>
        </p:grpSpPr>
        <p:sp>
          <p:nvSpPr>
            <p:cNvPr id="36" name="Rectángulo redondeado 35"/>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uadroTexto 36"/>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38" name="CuadroTexto 37"/>
          <p:cNvSpPr txBox="1"/>
          <p:nvPr/>
        </p:nvSpPr>
        <p:spPr>
          <a:xfrm>
            <a:off x="5851689" y="2102094"/>
            <a:ext cx="3094501"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Doble</a:t>
            </a:r>
          </a:p>
        </p:txBody>
      </p:sp>
      <p:sp>
        <p:nvSpPr>
          <p:cNvPr id="39" name="Flecha izquierda 38"/>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40" name="CuadroTexto 39"/>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4516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569165" y="2044110"/>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15" name="CuadroTexto 14"/>
          <p:cNvSpPr txBox="1"/>
          <p:nvPr/>
        </p:nvSpPr>
        <p:spPr>
          <a:xfrm>
            <a:off x="5851689" y="2102094"/>
            <a:ext cx="3520900"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Múltiple</a:t>
            </a:r>
          </a:p>
        </p:txBody>
      </p:sp>
      <p:sp>
        <p:nvSpPr>
          <p:cNvPr id="16" name="Flecha izquierda 15"/>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17" name="Imagen 16"/>
          <p:cNvPicPr>
            <a:picLocks noChangeAspect="1"/>
          </p:cNvPicPr>
          <p:nvPr/>
        </p:nvPicPr>
        <p:blipFill rotWithShape="1">
          <a:blip r:embed="rId3"/>
          <a:srcRect l="2919" t="3285" r="2851" b="4645"/>
          <a:stretch/>
        </p:blipFill>
        <p:spPr>
          <a:xfrm>
            <a:off x="5274433" y="2699750"/>
            <a:ext cx="6872415" cy="4207601"/>
          </a:xfrm>
          <a:prstGeom prst="rect">
            <a:avLst/>
          </a:prstGeom>
        </p:spPr>
      </p:pic>
      <p:sp>
        <p:nvSpPr>
          <p:cNvPr id="20" name="Rectángulo 19"/>
          <p:cNvSpPr/>
          <p:nvPr/>
        </p:nvSpPr>
        <p:spPr>
          <a:xfrm>
            <a:off x="617257" y="2960815"/>
            <a:ext cx="5022780" cy="3477875"/>
          </a:xfrm>
          <a:prstGeom prst="rect">
            <a:avLst/>
          </a:prstGeom>
        </p:spPr>
        <p:txBody>
          <a:bodyPr wrap="square">
            <a:spAutoFit/>
          </a:bodyPr>
          <a:lstStyle/>
          <a:p>
            <a:r>
              <a:rPr lang="es-ES" sz="2200" b="1" dirty="0">
                <a:latin typeface="Consolas" panose="020B0609020204030204" pitchFamily="49" charset="0"/>
              </a:rPr>
              <a:t>INICIO</a:t>
            </a:r>
          </a:p>
          <a:p>
            <a:r>
              <a:rPr lang="es-ES" sz="2200" b="1" dirty="0">
                <a:latin typeface="Consolas" panose="020B0609020204030204" pitchFamily="49" charset="0"/>
              </a:rPr>
              <a:t>ENTERO </a:t>
            </a:r>
            <a:r>
              <a:rPr lang="es-ES" sz="2200" b="1" dirty="0" err="1">
                <a:latin typeface="Consolas" panose="020B0609020204030204" pitchFamily="49" charset="0"/>
              </a:rPr>
              <a:t>posicionDeLlegada</a:t>
            </a:r>
            <a:r>
              <a:rPr lang="es-ES" sz="2200" b="1" dirty="0">
                <a:latin typeface="Consolas" panose="020B0609020204030204" pitchFamily="49" charset="0"/>
              </a:rPr>
              <a:t> = 3</a:t>
            </a:r>
          </a:p>
          <a:p>
            <a:pPr lvl="1"/>
            <a:r>
              <a:rPr lang="es-ES" sz="2200" b="1" dirty="0">
                <a:latin typeface="Consolas" panose="020B0609020204030204" pitchFamily="49" charset="0"/>
              </a:rPr>
              <a:t>SEGUN SEA </a:t>
            </a:r>
            <a:r>
              <a:rPr lang="es-ES" sz="2200" b="1" dirty="0" err="1">
                <a:latin typeface="Consolas" panose="020B0609020204030204" pitchFamily="49" charset="0"/>
              </a:rPr>
              <a:t>posicionDeLlegada</a:t>
            </a:r>
            <a:endParaRPr lang="es-ES" sz="2200" b="1" dirty="0">
              <a:latin typeface="Consolas" panose="020B0609020204030204" pitchFamily="49" charset="0"/>
            </a:endParaRPr>
          </a:p>
          <a:p>
            <a:pPr lvl="1"/>
            <a:r>
              <a:rPr lang="es-ES" sz="2200" b="1" dirty="0">
                <a:latin typeface="Consolas" panose="020B0609020204030204" pitchFamily="49" charset="0"/>
              </a:rPr>
              <a:t>1: entregar medalla de oro</a:t>
            </a:r>
          </a:p>
          <a:p>
            <a:pPr lvl="1"/>
            <a:r>
              <a:rPr lang="es-ES" sz="2200" b="1" dirty="0">
                <a:latin typeface="Consolas" panose="020B0609020204030204" pitchFamily="49" charset="0"/>
              </a:rPr>
              <a:t>2: entregar medalla de plata</a:t>
            </a:r>
          </a:p>
          <a:p>
            <a:pPr lvl="1"/>
            <a:r>
              <a:rPr lang="es-ES" sz="2200" b="1" dirty="0">
                <a:latin typeface="Consolas" panose="020B0609020204030204" pitchFamily="49" charset="0"/>
              </a:rPr>
              <a:t>3: entregar medalla de bronce</a:t>
            </a:r>
          </a:p>
          <a:p>
            <a:pPr lvl="1"/>
            <a:r>
              <a:rPr lang="es-ES" sz="2200" b="1" dirty="0">
                <a:latin typeface="Consolas" panose="020B0609020204030204" pitchFamily="49" charset="0"/>
              </a:rPr>
              <a:t>otro: entregar mención de 	     	   participación</a:t>
            </a:r>
          </a:p>
          <a:p>
            <a:r>
              <a:rPr lang="es-ES" sz="2200" b="1" dirty="0">
                <a:latin typeface="Consolas" panose="020B0609020204030204" pitchFamily="49" charset="0"/>
              </a:rPr>
              <a:t>FIN</a:t>
            </a:r>
          </a:p>
        </p:txBody>
      </p:sp>
      <p:sp>
        <p:nvSpPr>
          <p:cNvPr id="21" name="CuadroTexto 20"/>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65502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10945216" cy="1692771"/>
          </a:xfrm>
          <a:prstGeom prst="rect">
            <a:avLst/>
          </a:prstGeom>
          <a:noFill/>
        </p:spPr>
        <p:txBody>
          <a:bodyPr wrap="square" rtlCol="0">
            <a:spAutoFit/>
          </a:bodyPr>
          <a:lstStyle/>
          <a:p>
            <a:r>
              <a:rPr lang="es-ES" sz="3200" b="1" dirty="0"/>
              <a:t>EJEMPLO </a:t>
            </a:r>
          </a:p>
          <a:p>
            <a:r>
              <a:rPr lang="es-ES" sz="2400" b="1" dirty="0"/>
              <a:t>Definir</a:t>
            </a:r>
            <a:r>
              <a:rPr lang="es-AR" dirty="0"/>
              <a:t> </a:t>
            </a:r>
            <a:r>
              <a:rPr lang="es-AR" sz="2400" b="1" dirty="0"/>
              <a:t>un algoritmo que permita realizar una suma de dos números enteros. El usuario deberá ingresar primero un número, luego el siguiente número, y el sistema arrojará el resultado correspondiente.</a:t>
            </a:r>
            <a:endParaRPr lang="es-ES" sz="4000" b="1" dirty="0"/>
          </a:p>
        </p:txBody>
      </p:sp>
      <p:sp>
        <p:nvSpPr>
          <p:cNvPr id="2" name="CuadroTexto 1"/>
          <p:cNvSpPr txBox="1"/>
          <p:nvPr/>
        </p:nvSpPr>
        <p:spPr>
          <a:xfrm>
            <a:off x="983432" y="4221088"/>
            <a:ext cx="2736304" cy="1815882"/>
          </a:xfrm>
          <a:prstGeom prst="rect">
            <a:avLst/>
          </a:prstGeom>
          <a:noFill/>
        </p:spPr>
        <p:txBody>
          <a:bodyPr wrap="square" rtlCol="0">
            <a:spAutoFit/>
          </a:bodyPr>
          <a:lstStyle/>
          <a:p>
            <a:r>
              <a:rPr lang="es-AR" sz="2000" b="1" dirty="0">
                <a:latin typeface="Consolas" panose="020B0609020204030204" pitchFamily="49" charset="0"/>
              </a:rPr>
              <a:t>INICIO</a:t>
            </a:r>
          </a:p>
          <a:p>
            <a:r>
              <a:rPr lang="es-AR" sz="2000" b="1" dirty="0">
                <a:latin typeface="Consolas" panose="020B0609020204030204" pitchFamily="49" charset="0"/>
              </a:rPr>
              <a:t>entero </a:t>
            </a:r>
            <a:r>
              <a:rPr lang="es-AR" sz="2000" b="1" dirty="0" err="1">
                <a:latin typeface="Consolas" panose="020B0609020204030204" pitchFamily="49" charset="0"/>
              </a:rPr>
              <a:t>primerNum</a:t>
            </a:r>
            <a:r>
              <a:rPr lang="es-AR" sz="2000" b="1" dirty="0">
                <a:latin typeface="Consolas" panose="020B0609020204030204" pitchFamily="49" charset="0"/>
              </a:rPr>
              <a:t>;</a:t>
            </a:r>
          </a:p>
          <a:p>
            <a:r>
              <a:rPr lang="es-AR" sz="2000" b="1" dirty="0">
                <a:latin typeface="Consolas" panose="020B0609020204030204" pitchFamily="49" charset="0"/>
              </a:rPr>
              <a:t>entero </a:t>
            </a:r>
            <a:r>
              <a:rPr lang="es-AR" sz="2000" b="1" dirty="0" err="1">
                <a:latin typeface="Consolas" panose="020B0609020204030204" pitchFamily="49" charset="0"/>
              </a:rPr>
              <a:t>segundoNum</a:t>
            </a:r>
            <a:r>
              <a:rPr lang="es-AR" sz="2000" b="1" dirty="0">
                <a:latin typeface="Consolas" panose="020B0609020204030204" pitchFamily="49" charset="0"/>
              </a:rPr>
              <a:t>;</a:t>
            </a:r>
          </a:p>
          <a:p>
            <a:r>
              <a:rPr lang="es-AR" sz="2000" b="1" dirty="0">
                <a:latin typeface="Consolas" panose="020B0609020204030204" pitchFamily="49" charset="0"/>
              </a:rPr>
              <a:t>entero suma;</a:t>
            </a:r>
          </a:p>
          <a:p>
            <a:endParaRPr lang="es-ES" sz="2800" b="1" i="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l="31759" t="410" r="14695" b="77026"/>
          <a:stretch/>
        </p:blipFill>
        <p:spPr>
          <a:xfrm>
            <a:off x="5283733" y="4175214"/>
            <a:ext cx="4838038" cy="1800200"/>
          </a:xfrm>
          <a:prstGeom prst="rect">
            <a:avLst/>
          </a:prstGeom>
        </p:spPr>
      </p:pic>
      <p:sp>
        <p:nvSpPr>
          <p:cNvPr id="6" name="Rectángulo 5"/>
          <p:cNvSpPr/>
          <p:nvPr/>
        </p:nvSpPr>
        <p:spPr>
          <a:xfrm>
            <a:off x="8943463" y="5625618"/>
            <a:ext cx="2160240" cy="36004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1199456" y="3437762"/>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6960096" y="3437762"/>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201885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055440" y="2348880"/>
            <a:ext cx="10369152" cy="2664296"/>
          </a:xfrm>
        </p:spPr>
        <p:txBody>
          <a:bodyPr/>
          <a:lstStyle/>
          <a:p>
            <a:pPr lvl="0">
              <a:lnSpc>
                <a:spcPct val="150000"/>
              </a:lnSpc>
            </a:pPr>
            <a:r>
              <a:rPr lang="es-AR" sz="2800" dirty="0"/>
              <a:t>Práctica de resolución de una situación problemática, real o simulada de acuerdo a especificaciones de diseño, </a:t>
            </a:r>
            <a:r>
              <a:rPr lang="es-AR" sz="2800" b="1" dirty="0"/>
              <a:t>desarrollando algoritmos </a:t>
            </a:r>
            <a:r>
              <a:rPr lang="es-AR" sz="2800" dirty="0"/>
              <a:t>que den </a:t>
            </a:r>
            <a:r>
              <a:rPr lang="es-AR" sz="2800" b="1" dirty="0"/>
              <a:t>solución a problemas </a:t>
            </a:r>
            <a:r>
              <a:rPr lang="es-AR" sz="2800" dirty="0"/>
              <a:t>específicos.</a:t>
            </a:r>
            <a:endParaRPr lang="es-AR" sz="3600" dirty="0"/>
          </a:p>
        </p:txBody>
      </p:sp>
      <p:sp>
        <p:nvSpPr>
          <p:cNvPr id="3" name="Título 2"/>
          <p:cNvSpPr>
            <a:spLocks noGrp="1"/>
          </p:cNvSpPr>
          <p:nvPr>
            <p:ph type="title"/>
          </p:nvPr>
        </p:nvSpPr>
        <p:spPr>
          <a:xfrm>
            <a:off x="119336" y="1124744"/>
            <a:ext cx="12000000" cy="430887"/>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3933672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2" name="CuadroTexto 1"/>
          <p:cNvSpPr txBox="1"/>
          <p:nvPr/>
        </p:nvSpPr>
        <p:spPr>
          <a:xfrm>
            <a:off x="3503712" y="2271261"/>
            <a:ext cx="5639579" cy="1015663"/>
          </a:xfrm>
          <a:prstGeom prst="rect">
            <a:avLst/>
          </a:prstGeom>
          <a:noFill/>
        </p:spPr>
        <p:txBody>
          <a:bodyPr wrap="square" rtlCol="0">
            <a:spAutoFit/>
          </a:bodyPr>
          <a:lstStyle/>
          <a:p>
            <a:r>
              <a:rPr lang="es-AR" sz="2000" b="1" dirty="0">
                <a:latin typeface="Consolas" panose="020B0609020204030204" pitchFamily="49" charset="0"/>
              </a:rPr>
              <a:t>IMPRIMIR: “Ingrese el primer número:”</a:t>
            </a:r>
          </a:p>
          <a:p>
            <a:r>
              <a:rPr lang="es-AR" sz="2000" b="1" dirty="0">
                <a:latin typeface="Consolas" panose="020B0609020204030204" pitchFamily="49" charset="0"/>
              </a:rPr>
              <a:t>TOMAR: </a:t>
            </a:r>
            <a:r>
              <a:rPr lang="es-AR" sz="2000" b="1" dirty="0" err="1">
                <a:latin typeface="Consolas" panose="020B0609020204030204" pitchFamily="49" charset="0"/>
              </a:rPr>
              <a:t>primerNumIngresado</a:t>
            </a:r>
            <a:r>
              <a:rPr lang="es-AR" sz="2000" b="1" dirty="0">
                <a:latin typeface="Consolas" panose="020B0609020204030204" pitchFamily="49" charset="0"/>
              </a:rPr>
              <a:t>;</a:t>
            </a:r>
          </a:p>
          <a:p>
            <a:r>
              <a:rPr lang="es-AR" sz="2000" b="1" dirty="0" err="1">
                <a:latin typeface="Consolas" panose="020B0609020204030204" pitchFamily="49" charset="0"/>
              </a:rPr>
              <a:t>PrimerNum</a:t>
            </a:r>
            <a:r>
              <a:rPr lang="es-AR" sz="2000" b="1" dirty="0">
                <a:latin typeface="Consolas" panose="020B0609020204030204" pitchFamily="49" charset="0"/>
              </a:rPr>
              <a:t>=</a:t>
            </a:r>
            <a:r>
              <a:rPr lang="es-AR" sz="2000" b="1" dirty="0" err="1">
                <a:latin typeface="Consolas" panose="020B0609020204030204" pitchFamily="49" charset="0"/>
              </a:rPr>
              <a:t>primerNumIngresado</a:t>
            </a:r>
            <a:endParaRPr lang="es-AR" sz="2000" b="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t="21144" r="379" b="51526"/>
          <a:stretch/>
        </p:blipFill>
        <p:spPr>
          <a:xfrm>
            <a:off x="1209355" y="4056836"/>
            <a:ext cx="9001000" cy="2180476"/>
          </a:xfrm>
          <a:prstGeom prst="rect">
            <a:avLst/>
          </a:prstGeom>
        </p:spPr>
      </p:pic>
      <p:sp>
        <p:nvSpPr>
          <p:cNvPr id="6" name="Rectángulo 5"/>
          <p:cNvSpPr/>
          <p:nvPr/>
        </p:nvSpPr>
        <p:spPr>
          <a:xfrm>
            <a:off x="4007768" y="3654083"/>
            <a:ext cx="2880320" cy="711021"/>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5412599" y="1844824"/>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5462261" y="350100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106006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67408" y="3284984"/>
            <a:ext cx="4451154" cy="2554545"/>
          </a:xfrm>
          <a:prstGeom prst="rect">
            <a:avLst/>
          </a:prstGeom>
        </p:spPr>
        <p:txBody>
          <a:bodyPr wrap="square">
            <a:spAutoFit/>
          </a:bodyPr>
          <a:lstStyle/>
          <a:p>
            <a:r>
              <a:rPr lang="es-AR" sz="2000" b="1" dirty="0">
                <a:latin typeface="Consolas" panose="020B0609020204030204" pitchFamily="49" charset="0"/>
              </a:rPr>
              <a:t>IMPRIMIR: “Ingrese el segundo número”</a:t>
            </a:r>
          </a:p>
          <a:p>
            <a:r>
              <a:rPr lang="es-AR" sz="2000" b="1" dirty="0">
                <a:latin typeface="Consolas" panose="020B0609020204030204" pitchFamily="49" charset="0"/>
              </a:rPr>
              <a:t>TOMAR: </a:t>
            </a:r>
            <a:r>
              <a:rPr lang="es-AR" sz="2000" b="1" dirty="0" err="1">
                <a:latin typeface="Consolas" panose="020B0609020204030204" pitchFamily="49" charset="0"/>
              </a:rPr>
              <a:t>segundoNumIngresado</a:t>
            </a:r>
            <a:r>
              <a:rPr lang="es-AR" sz="2000" b="1" dirty="0">
                <a:latin typeface="Consolas" panose="020B0609020204030204" pitchFamily="49" charset="0"/>
              </a:rPr>
              <a:t>;</a:t>
            </a:r>
          </a:p>
          <a:p>
            <a:r>
              <a:rPr lang="es-AR" sz="2000" b="1" dirty="0" err="1">
                <a:latin typeface="Consolas" panose="020B0609020204030204" pitchFamily="49" charset="0"/>
              </a:rPr>
              <a:t>SegundoNum</a:t>
            </a:r>
            <a:r>
              <a:rPr lang="es-AR" sz="2000" b="1" dirty="0">
                <a:latin typeface="Consolas" panose="020B0609020204030204" pitchFamily="49" charset="0"/>
              </a:rPr>
              <a:t>=</a:t>
            </a:r>
            <a:r>
              <a:rPr lang="es-AR" sz="2000" b="1" dirty="0" err="1">
                <a:latin typeface="Consolas" panose="020B0609020204030204" pitchFamily="49" charset="0"/>
              </a:rPr>
              <a:t>segundoNumIngresado</a:t>
            </a:r>
            <a:endParaRPr lang="es-AR" sz="2000" b="1" dirty="0">
              <a:latin typeface="Consolas" panose="020B0609020204030204" pitchFamily="49" charset="0"/>
            </a:endParaRPr>
          </a:p>
          <a:p>
            <a:r>
              <a:rPr lang="es-AR" sz="2000" b="1" dirty="0">
                <a:latin typeface="Consolas" panose="020B0609020204030204" pitchFamily="49" charset="0"/>
              </a:rPr>
              <a:t>Suma=</a:t>
            </a:r>
            <a:r>
              <a:rPr lang="es-AR" sz="2000" b="1" dirty="0" err="1">
                <a:latin typeface="Consolas" panose="020B0609020204030204" pitchFamily="49" charset="0"/>
              </a:rPr>
              <a:t>primerNum+segundoNum</a:t>
            </a:r>
            <a:r>
              <a:rPr lang="es-AR" sz="2000" b="1" dirty="0">
                <a:latin typeface="Consolas" panose="020B0609020204030204" pitchFamily="49" charset="0"/>
              </a:rPr>
              <a:t>;</a:t>
            </a:r>
          </a:p>
          <a:p>
            <a:r>
              <a:rPr lang="es-AR" sz="2000" b="1" dirty="0">
                <a:latin typeface="Consolas" panose="020B0609020204030204" pitchFamily="49" charset="0"/>
              </a:rPr>
              <a:t>IMPRIMIR: “El resultado de la suma es:” + suma</a:t>
            </a:r>
          </a:p>
          <a:p>
            <a:r>
              <a:rPr lang="es-AR" sz="2000" b="1" dirty="0">
                <a:latin typeface="Consolas" panose="020B0609020204030204" pitchFamily="49" charset="0"/>
              </a:rPr>
              <a:t>FIN</a:t>
            </a:r>
            <a:endParaRPr lang="es-ES" sz="2800"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5783288" y="2914541"/>
            <a:ext cx="6408712" cy="4248472"/>
          </a:xfrm>
          <a:prstGeom prst="rect">
            <a:avLst/>
          </a:prstGeom>
        </p:spPr>
      </p:pic>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CuadroTexto 7"/>
          <p:cNvSpPr txBox="1"/>
          <p:nvPr/>
        </p:nvSpPr>
        <p:spPr>
          <a:xfrm>
            <a:off x="1199456" y="2339588"/>
            <a:ext cx="2880320" cy="461665"/>
          </a:xfrm>
          <a:prstGeom prst="rect">
            <a:avLst/>
          </a:prstGeom>
          <a:noFill/>
        </p:spPr>
        <p:txBody>
          <a:bodyPr wrap="square" rtlCol="0">
            <a:spAutoFit/>
          </a:bodyPr>
          <a:lstStyle/>
          <a:p>
            <a:r>
              <a:rPr lang="es-AR" sz="2400" dirty="0"/>
              <a:t>Pseudocódigo</a:t>
            </a:r>
          </a:p>
        </p:txBody>
      </p:sp>
      <p:sp>
        <p:nvSpPr>
          <p:cNvPr id="9" name="CuadroTexto 8"/>
          <p:cNvSpPr txBox="1"/>
          <p:nvPr/>
        </p:nvSpPr>
        <p:spPr>
          <a:xfrm>
            <a:off x="6960096" y="233958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324105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2" name="Imagen 1"/>
          <p:cNvPicPr>
            <a:picLocks noChangeAspect="1"/>
          </p:cNvPicPr>
          <p:nvPr/>
        </p:nvPicPr>
        <p:blipFill rotWithShape="1">
          <a:blip r:embed="rId2"/>
          <a:srcRect t="40281"/>
          <a:stretch/>
        </p:blipFill>
        <p:spPr>
          <a:xfrm>
            <a:off x="5934374" y="2435721"/>
            <a:ext cx="6083898" cy="3090056"/>
          </a:xfrm>
          <a:prstGeom prst="rect">
            <a:avLst/>
          </a:prstGeom>
        </p:spPr>
      </p:pic>
      <p:sp>
        <p:nvSpPr>
          <p:cNvPr id="7" name="CuadroTexto 6"/>
          <p:cNvSpPr txBox="1"/>
          <p:nvPr/>
        </p:nvSpPr>
        <p:spPr>
          <a:xfrm>
            <a:off x="7608168" y="1943279"/>
            <a:ext cx="3215678" cy="461665"/>
          </a:xfrm>
          <a:prstGeom prst="rect">
            <a:avLst/>
          </a:prstGeom>
          <a:noFill/>
        </p:spPr>
        <p:txBody>
          <a:bodyPr wrap="square" rtlCol="0">
            <a:spAutoFit/>
          </a:bodyPr>
          <a:lstStyle/>
          <a:p>
            <a:r>
              <a:rPr lang="es-AR" sz="2400" dirty="0"/>
              <a:t>Prueba de Escritorio</a:t>
            </a:r>
          </a:p>
        </p:txBody>
      </p:sp>
      <p:sp>
        <p:nvSpPr>
          <p:cNvPr id="8" name="Rectángulo 7"/>
          <p:cNvSpPr/>
          <p:nvPr/>
        </p:nvSpPr>
        <p:spPr>
          <a:xfrm>
            <a:off x="534818" y="2235667"/>
            <a:ext cx="5472608" cy="4401205"/>
          </a:xfrm>
          <a:prstGeom prst="rect">
            <a:avLst/>
          </a:prstGeom>
        </p:spPr>
        <p:txBody>
          <a:bodyPr wrap="square">
            <a:spAutoFit/>
          </a:bodyPr>
          <a:lstStyle/>
          <a:p>
            <a:r>
              <a:rPr lang="es-AR" sz="2000" dirty="0">
                <a:latin typeface="Consolas" panose="020B0609020204030204" pitchFamily="49" charset="0"/>
              </a:rPr>
              <a:t>INICIO</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primerNum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segundoNum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suma;</a:t>
            </a:r>
          </a:p>
          <a:p>
            <a:r>
              <a:rPr lang="es-AR" sz="2000" dirty="0">
                <a:latin typeface="Consolas" panose="020B0609020204030204" pitchFamily="49" charset="0"/>
              </a:rPr>
              <a:t>IMPRIMIR: “Ingrese el primer número:”</a:t>
            </a:r>
          </a:p>
          <a:p>
            <a:r>
              <a:rPr lang="es-AR" sz="2000" dirty="0">
                <a:latin typeface="Consolas" panose="020B0609020204030204" pitchFamily="49" charset="0"/>
              </a:rPr>
              <a:t>TOMAR: </a:t>
            </a:r>
            <a:r>
              <a:rPr lang="es-AR" sz="2000" dirty="0" err="1">
                <a:latin typeface="Consolas" panose="020B0609020204030204" pitchFamily="49" charset="0"/>
              </a:rPr>
              <a:t>primerNumIngresado</a:t>
            </a:r>
            <a:r>
              <a:rPr lang="es-AR" sz="2000" dirty="0">
                <a:latin typeface="Consolas" panose="020B0609020204030204" pitchFamily="49" charset="0"/>
              </a:rPr>
              <a:t>;</a:t>
            </a:r>
          </a:p>
          <a:p>
            <a:r>
              <a:rPr lang="es-AR" sz="2000" dirty="0" err="1">
                <a:latin typeface="Consolas" panose="020B0609020204030204" pitchFamily="49" charset="0"/>
              </a:rPr>
              <a:t>PrimerNum</a:t>
            </a:r>
            <a:r>
              <a:rPr lang="es-AR" sz="2000" dirty="0">
                <a:latin typeface="Consolas" panose="020B0609020204030204" pitchFamily="49" charset="0"/>
              </a:rPr>
              <a:t>=</a:t>
            </a:r>
            <a:r>
              <a:rPr lang="es-AR" sz="2000" dirty="0" err="1">
                <a:latin typeface="Consolas" panose="020B0609020204030204" pitchFamily="49" charset="0"/>
              </a:rPr>
              <a:t>primerNumIngresado</a:t>
            </a:r>
            <a:endParaRPr lang="es-AR" sz="2000" dirty="0">
              <a:latin typeface="Consolas" panose="020B0609020204030204" pitchFamily="49" charset="0"/>
            </a:endParaRPr>
          </a:p>
          <a:p>
            <a:r>
              <a:rPr lang="es-AR" sz="2000" dirty="0">
                <a:latin typeface="Consolas" panose="020B0609020204030204" pitchFamily="49" charset="0"/>
              </a:rPr>
              <a:t>IMPRIMIR: “Ingrese el segundo número”</a:t>
            </a:r>
          </a:p>
          <a:p>
            <a:r>
              <a:rPr lang="es-AR" sz="2000" dirty="0">
                <a:latin typeface="Consolas" panose="020B0609020204030204" pitchFamily="49" charset="0"/>
              </a:rPr>
              <a:t>TOMAR: </a:t>
            </a:r>
            <a:r>
              <a:rPr lang="es-AR" sz="2000" dirty="0" err="1">
                <a:latin typeface="Consolas" panose="020B0609020204030204" pitchFamily="49" charset="0"/>
              </a:rPr>
              <a:t>segundoNumIngresado</a:t>
            </a:r>
            <a:r>
              <a:rPr lang="es-AR" sz="2000" dirty="0">
                <a:latin typeface="Consolas" panose="020B0609020204030204" pitchFamily="49" charset="0"/>
              </a:rPr>
              <a:t>;</a:t>
            </a:r>
          </a:p>
          <a:p>
            <a:r>
              <a:rPr lang="es-AR" sz="2000" dirty="0" err="1">
                <a:latin typeface="Consolas" panose="020B0609020204030204" pitchFamily="49" charset="0"/>
              </a:rPr>
              <a:t>SegundoNum</a:t>
            </a:r>
            <a:r>
              <a:rPr lang="es-AR" sz="2000" dirty="0">
                <a:latin typeface="Consolas" panose="020B0609020204030204" pitchFamily="49" charset="0"/>
              </a:rPr>
              <a:t>=</a:t>
            </a:r>
            <a:r>
              <a:rPr lang="es-AR" sz="2000" dirty="0" err="1">
                <a:latin typeface="Consolas" panose="020B0609020204030204" pitchFamily="49" charset="0"/>
              </a:rPr>
              <a:t>segundoNumIngresado</a:t>
            </a:r>
            <a:endParaRPr lang="es-AR" sz="2000" dirty="0">
              <a:latin typeface="Consolas" panose="020B0609020204030204" pitchFamily="49" charset="0"/>
            </a:endParaRPr>
          </a:p>
          <a:p>
            <a:r>
              <a:rPr lang="es-AR" sz="2000" dirty="0">
                <a:latin typeface="Consolas" panose="020B0609020204030204" pitchFamily="49" charset="0"/>
              </a:rPr>
              <a:t>Suma=</a:t>
            </a:r>
            <a:r>
              <a:rPr lang="es-AR" sz="2000" dirty="0" err="1">
                <a:latin typeface="Consolas" panose="020B0609020204030204" pitchFamily="49" charset="0"/>
              </a:rPr>
              <a:t>primerNum+segundoNum</a:t>
            </a:r>
            <a:r>
              <a:rPr lang="es-AR" sz="2000" dirty="0">
                <a:latin typeface="Consolas" panose="020B0609020204030204" pitchFamily="49" charset="0"/>
              </a:rPr>
              <a:t>;</a:t>
            </a:r>
          </a:p>
          <a:p>
            <a:r>
              <a:rPr lang="es-AR" sz="2000" dirty="0">
                <a:latin typeface="Consolas" panose="020B0609020204030204" pitchFamily="49" charset="0"/>
              </a:rPr>
              <a:t>IMPRIMIR: “El resultado de la suma es:” + suma</a:t>
            </a:r>
          </a:p>
          <a:p>
            <a:r>
              <a:rPr lang="es-AR" sz="2000"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350179" y="2357201"/>
            <a:ext cx="7402006" cy="4278094"/>
          </a:xfrm>
          <a:prstGeom prst="rect">
            <a:avLst/>
          </a:prstGeom>
          <a:noFill/>
        </p:spPr>
        <p:txBody>
          <a:bodyPr wrap="square" rtlCol="0">
            <a:spAutoFit/>
          </a:bodyPr>
          <a:lstStyle/>
          <a:p>
            <a:r>
              <a:rPr lang="es-AR" sz="2400" dirty="0"/>
              <a:t>Escribir un algoritmo que permita </a:t>
            </a:r>
            <a:r>
              <a:rPr lang="es-AR" sz="2400" dirty="0" err="1"/>
              <a:t>loguearse</a:t>
            </a:r>
            <a:r>
              <a:rPr lang="es-AR" sz="2400" dirty="0"/>
              <a:t> (registrase) a un sistema, ingresando un nombre de usuario y la contraseña adecuada. Considerar que tanto el usuario como la contraseña están formados sólo por letras. El sistema deberá validar que el usuario y la contraseña sean correctas, comparándolas con lo que es sistema tiene registrado para ese usuario.</a:t>
            </a:r>
            <a:br>
              <a:rPr lang="es-AR" sz="2400" dirty="0"/>
            </a:br>
            <a:endParaRPr lang="es-AR" sz="2000" dirty="0"/>
          </a:p>
          <a:p>
            <a:r>
              <a:rPr lang="es-AR" sz="2000" i="1" dirty="0"/>
              <a:t>**Aclaración, en los sistemas reales, el inicio de sesión es mucho más complejo que lo que se muestra a continuación. Se ha simplificado el proceso, abstrayendo la validación a una función denominada </a:t>
            </a:r>
            <a:r>
              <a:rPr lang="es-AR" sz="2400" b="1" i="1" dirty="0" err="1"/>
              <a:t>esValido</a:t>
            </a:r>
            <a:r>
              <a:rPr lang="es-AR" sz="2400" b="1" i="1" dirty="0"/>
              <a:t>() </a:t>
            </a:r>
            <a:r>
              <a:rPr lang="es-AR" sz="2000" i="1" dirty="0"/>
              <a:t>que resuelve la verificación del usuario y su contraseña.</a:t>
            </a:r>
            <a:endParaRPr lang="es-AR" sz="2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3360647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devuelva el nombre del mes, a partir del número de mes, ingresado</a:t>
            </a:r>
          </a:p>
          <a:p>
            <a:r>
              <a:rPr lang="es-AR" sz="2400" dirty="0"/>
              <a:t>por teclado, por el usuario.</a:t>
            </a:r>
            <a:endParaRPr lang="es-AR" sz="3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275798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Escribir el algoritmo que, </a:t>
            </a:r>
            <a:r>
              <a:rPr lang="es-AR" sz="2400" b="1" dirty="0"/>
              <a:t>a partir de la cantidad de bancos de un aula y la cantidad de alumnos</a:t>
            </a:r>
          </a:p>
          <a:p>
            <a:r>
              <a:rPr lang="es-AR" sz="2400" dirty="0"/>
              <a:t>inscriptos para un curso, permita determinar si alcanzan los bancos existentes. </a:t>
            </a:r>
          </a:p>
          <a:p>
            <a:r>
              <a:rPr lang="es-AR" sz="2400" dirty="0"/>
              <a:t>De no ser así, informar además cuantos bancos sería necesario agregar.</a:t>
            </a:r>
            <a:endParaRPr lang="es-AR" sz="28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2109855"/>
            <a:ext cx="2957028"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284634"/>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2060848"/>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a:blip r:embed="rId3">
            <a:lum bright="-20000" contrast="40000"/>
          </a:blip>
          <a:stretch>
            <a:fillRect/>
          </a:stretch>
        </p:blipFill>
        <p:spPr>
          <a:xfrm>
            <a:off x="8787136" y="2019539"/>
            <a:ext cx="3404864" cy="4699957"/>
          </a:xfrm>
          <a:prstGeom prst="rect">
            <a:avLst/>
          </a:prstGeom>
        </p:spPr>
      </p:pic>
      <p:sp>
        <p:nvSpPr>
          <p:cNvPr id="3" name="CuadroTexto 2"/>
          <p:cNvSpPr txBox="1"/>
          <p:nvPr/>
        </p:nvSpPr>
        <p:spPr>
          <a:xfrm>
            <a:off x="479376" y="3159742"/>
            <a:ext cx="7272808" cy="3046988"/>
          </a:xfrm>
          <a:prstGeom prst="rect">
            <a:avLst/>
          </a:prstGeom>
          <a:noFill/>
        </p:spPr>
        <p:txBody>
          <a:bodyPr wrap="square" rtlCol="0">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BOOLEANO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MIENTRAS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	HACER:</a:t>
            </a:r>
          </a:p>
          <a:p>
            <a:endParaRPr lang="es-ES" sz="2400" b="1" dirty="0">
              <a:latin typeface="Consolas" panose="020B0609020204030204" pitchFamily="49" charset="0"/>
            </a:endParaRPr>
          </a:p>
          <a:p>
            <a:r>
              <a:rPr lang="es-ES" sz="2400" b="1" dirty="0">
                <a:latin typeface="Consolas" panose="020B0609020204030204" pitchFamily="49" charset="0"/>
              </a:rPr>
              <a:t>	llenar tanque</a:t>
            </a:r>
          </a:p>
          <a:p>
            <a:r>
              <a:rPr lang="es-ES" sz="2400" b="1" dirty="0">
                <a:latin typeface="Consolas" panose="020B0609020204030204" pitchFamily="49" charset="0"/>
              </a:rPr>
              <a:t>FIN_MIENTRAS</a:t>
            </a:r>
          </a:p>
          <a:p>
            <a:r>
              <a:rPr lang="es-ES" sz="2400" b="1" dirty="0">
                <a:latin typeface="Consolas" panose="020B0609020204030204" pitchFamily="49" charset="0"/>
              </a:rPr>
              <a:t>FIN</a:t>
            </a:r>
          </a:p>
        </p:txBody>
      </p:sp>
      <p:cxnSp>
        <p:nvCxnSpPr>
          <p:cNvPr id="5" name="Conector recto de flecha 4"/>
          <p:cNvCxnSpPr/>
          <p:nvPr/>
        </p:nvCxnSpPr>
        <p:spPr>
          <a:xfrm flipV="1">
            <a:off x="5879976" y="3542225"/>
            <a:ext cx="3960440" cy="57691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3912173" y="4481630"/>
            <a:ext cx="5784227" cy="78569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56942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4659994"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20" name="Rectángulo 19"/>
          <p:cNvSpPr/>
          <p:nvPr/>
        </p:nvSpPr>
        <p:spPr>
          <a:xfrm>
            <a:off x="479376" y="2893174"/>
            <a:ext cx="6037572" cy="2677656"/>
          </a:xfrm>
          <a:prstGeom prst="rect">
            <a:avLst/>
          </a:prstGeom>
        </p:spPr>
        <p:txBody>
          <a:bodyPr wrap="square">
            <a:spAutoFit/>
          </a:bodyPr>
          <a:lstStyle/>
          <a:p>
            <a:r>
              <a:rPr lang="es-ES" sz="2400" b="1" dirty="0"/>
              <a:t>INICIO</a:t>
            </a:r>
          </a:p>
          <a:p>
            <a:endParaRPr lang="es-ES" sz="2400" b="1" dirty="0"/>
          </a:p>
          <a:p>
            <a:r>
              <a:rPr lang="es-ES" sz="2400" b="1" dirty="0"/>
              <a:t>BOOLEANO </a:t>
            </a:r>
            <a:r>
              <a:rPr lang="es-ES" sz="2400" b="1" dirty="0" err="1"/>
              <a:t>llegadaColectivo</a:t>
            </a:r>
            <a:r>
              <a:rPr lang="es-ES" sz="2400" b="1" dirty="0"/>
              <a:t>=false;</a:t>
            </a:r>
          </a:p>
          <a:p>
            <a:r>
              <a:rPr lang="es-AR" sz="2400" b="1" dirty="0"/>
              <a:t>	HACER: esperar en la parada</a:t>
            </a:r>
          </a:p>
          <a:p>
            <a:r>
              <a:rPr lang="es-ES" sz="2400" b="1" dirty="0"/>
              <a:t>	MIENTRAS (</a:t>
            </a:r>
            <a:r>
              <a:rPr lang="es-ES" sz="2400" b="1" dirty="0" err="1"/>
              <a:t>llegadaColectivo</a:t>
            </a:r>
            <a:r>
              <a:rPr lang="es-ES" sz="2400" b="1" dirty="0"/>
              <a:t> == false)</a:t>
            </a:r>
          </a:p>
          <a:p>
            <a:r>
              <a:rPr lang="es-ES" sz="2400" b="1" dirty="0"/>
              <a:t>	FIN_MIENTRAS</a:t>
            </a:r>
          </a:p>
          <a:p>
            <a:r>
              <a:rPr lang="es-ES" sz="2400" b="1" dirty="0"/>
              <a:t>FIN</a:t>
            </a:r>
            <a:endParaRPr lang="es-ES" sz="2800" b="1" dirty="0">
              <a:latin typeface="Consolas" panose="020B0609020204030204" pitchFamily="49" charset="0"/>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7636362" y="2577469"/>
            <a:ext cx="4542420" cy="4221809"/>
          </a:xfrm>
          <a:prstGeom prst="rect">
            <a:avLst/>
          </a:prstGeom>
        </p:spPr>
      </p:pic>
      <p:cxnSp>
        <p:nvCxnSpPr>
          <p:cNvPr id="13" name="Conector recto de flecha 12"/>
          <p:cNvCxnSpPr/>
          <p:nvPr/>
        </p:nvCxnSpPr>
        <p:spPr>
          <a:xfrm flipV="1">
            <a:off x="5159896" y="3845975"/>
            <a:ext cx="3240360" cy="34530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215033" y="4688373"/>
            <a:ext cx="1681167" cy="53169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0757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1798056"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2">
            <a:lum bright="-20000" contrast="40000"/>
          </a:blip>
          <a:srcRect r="23077"/>
          <a:stretch/>
        </p:blipFill>
        <p:spPr>
          <a:xfrm>
            <a:off x="8328248" y="1924940"/>
            <a:ext cx="3600400" cy="4602622"/>
          </a:xfrm>
          <a:prstGeom prst="rect">
            <a:avLst/>
          </a:prstGeom>
        </p:spPr>
      </p:pic>
      <p:sp>
        <p:nvSpPr>
          <p:cNvPr id="12" name="Rectángulo 11"/>
          <p:cNvSpPr/>
          <p:nvPr/>
        </p:nvSpPr>
        <p:spPr>
          <a:xfrm>
            <a:off x="510353" y="2674655"/>
            <a:ext cx="8064896" cy="2554545"/>
          </a:xfrm>
          <a:prstGeom prst="rect">
            <a:avLst/>
          </a:prstGeom>
        </p:spPr>
        <p:txBody>
          <a:bodyPr wrap="square">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PARA (ENTERO RUEDA = 1; RUEDA &lt;= 4; RUEDA++)</a:t>
            </a:r>
          </a:p>
          <a:p>
            <a:r>
              <a:rPr lang="es-ES" sz="2400" b="1" dirty="0">
                <a:latin typeface="Consolas" panose="020B0609020204030204" pitchFamily="49" charset="0"/>
              </a:rPr>
              <a:t>	</a:t>
            </a:r>
            <a:r>
              <a:rPr lang="es-ES" sz="2400" b="1" dirty="0" err="1">
                <a:latin typeface="Consolas" panose="020B0609020204030204" pitchFamily="49" charset="0"/>
              </a:rPr>
              <a:t>inflar_rueda</a:t>
            </a:r>
            <a:r>
              <a:rPr lang="es-ES" sz="2400" b="1" dirty="0">
                <a:latin typeface="Consolas" panose="020B0609020204030204" pitchFamily="49" charset="0"/>
              </a:rPr>
              <a:t> (RUEDA)</a:t>
            </a:r>
          </a:p>
          <a:p>
            <a:r>
              <a:rPr lang="es-ES" sz="2400" b="1" dirty="0">
                <a:latin typeface="Consolas" panose="020B0609020204030204" pitchFamily="49" charset="0"/>
              </a:rPr>
              <a:t>FIN_PARA</a:t>
            </a:r>
          </a:p>
          <a:p>
            <a:r>
              <a:rPr lang="es-ES" sz="2400" b="1" dirty="0">
                <a:latin typeface="Consolas" panose="020B0609020204030204" pitchFamily="49" charset="0"/>
              </a:rPr>
              <a:t>FIN</a:t>
            </a:r>
          </a:p>
          <a:p>
            <a:endParaRPr lang="es-ES" sz="2000" dirty="0">
              <a:latin typeface="Consolas" panose="020B0609020204030204" pitchFamily="49" charset="0"/>
            </a:endParaRPr>
          </a:p>
          <a:p>
            <a:endParaRPr lang="es-ES" sz="2000" dirty="0">
              <a:latin typeface="Consolas" panose="020B0609020204030204" pitchFamily="49" charset="0"/>
            </a:endParaRPr>
          </a:p>
        </p:txBody>
      </p:sp>
      <p:sp>
        <p:nvSpPr>
          <p:cNvPr id="14" name="Flecha izquierda 13"/>
          <p:cNvSpPr/>
          <p:nvPr/>
        </p:nvSpPr>
        <p:spPr>
          <a:xfrm rot="5400000" flipH="1" flipV="1">
            <a:off x="4304917" y="4389468"/>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5" name="CuadroTexto 4"/>
          <p:cNvSpPr txBox="1"/>
          <p:nvPr/>
        </p:nvSpPr>
        <p:spPr>
          <a:xfrm>
            <a:off x="3421524" y="5190074"/>
            <a:ext cx="3317316" cy="1692771"/>
          </a:xfrm>
          <a:prstGeom prst="rect">
            <a:avLst/>
          </a:prstGeom>
          <a:noFill/>
        </p:spPr>
        <p:txBody>
          <a:bodyPr wrap="square" rtlCol="0">
            <a:spAutoFit/>
          </a:bodyPr>
          <a:lstStyle/>
          <a:p>
            <a:r>
              <a:rPr lang="es-ES" sz="2000" dirty="0">
                <a:latin typeface="Consolas" panose="020B0609020204030204" pitchFamily="49" charset="0"/>
              </a:rPr>
              <a:t>1. </a:t>
            </a:r>
            <a:r>
              <a:rPr lang="es-ES" sz="2000" dirty="0" err="1">
                <a:latin typeface="Consolas" panose="020B0609020204030204" pitchFamily="49" charset="0"/>
              </a:rPr>
              <a:t>inflar_rueda</a:t>
            </a:r>
            <a:r>
              <a:rPr lang="es-ES" sz="2000" dirty="0">
                <a:latin typeface="Consolas" panose="020B0609020204030204" pitchFamily="49" charset="0"/>
              </a:rPr>
              <a:t> (1)</a:t>
            </a:r>
          </a:p>
          <a:p>
            <a:r>
              <a:rPr lang="es-ES" sz="2000" dirty="0">
                <a:latin typeface="Consolas" panose="020B0609020204030204" pitchFamily="49" charset="0"/>
              </a:rPr>
              <a:t>2. </a:t>
            </a:r>
            <a:r>
              <a:rPr lang="es-ES" sz="2000" dirty="0" err="1">
                <a:latin typeface="Consolas" panose="020B0609020204030204" pitchFamily="49" charset="0"/>
              </a:rPr>
              <a:t>inflar_rueda</a:t>
            </a:r>
            <a:r>
              <a:rPr lang="es-ES" sz="2000" dirty="0">
                <a:latin typeface="Consolas" panose="020B0609020204030204" pitchFamily="49" charset="0"/>
              </a:rPr>
              <a:t> (2)</a:t>
            </a:r>
          </a:p>
          <a:p>
            <a:r>
              <a:rPr lang="es-ES" sz="2000" dirty="0">
                <a:latin typeface="Consolas" panose="020B0609020204030204" pitchFamily="49" charset="0"/>
              </a:rPr>
              <a:t>3. </a:t>
            </a:r>
            <a:r>
              <a:rPr lang="es-ES" sz="2000" dirty="0" err="1">
                <a:latin typeface="Consolas" panose="020B0609020204030204" pitchFamily="49" charset="0"/>
              </a:rPr>
              <a:t>inflar_rueda</a:t>
            </a:r>
            <a:r>
              <a:rPr lang="es-ES" sz="2000" dirty="0">
                <a:latin typeface="Consolas" panose="020B0609020204030204" pitchFamily="49" charset="0"/>
              </a:rPr>
              <a:t> (3)</a:t>
            </a:r>
          </a:p>
          <a:p>
            <a:r>
              <a:rPr lang="es-ES" sz="2000" dirty="0">
                <a:latin typeface="Consolas" panose="020B0609020204030204" pitchFamily="49" charset="0"/>
              </a:rPr>
              <a:t>4. </a:t>
            </a:r>
            <a:r>
              <a:rPr lang="es-ES" sz="2000" dirty="0" err="1">
                <a:latin typeface="Consolas" panose="020B0609020204030204" pitchFamily="49" charset="0"/>
              </a:rPr>
              <a:t>inflar_rueda</a:t>
            </a:r>
            <a:r>
              <a:rPr lang="es-ES" sz="2000" dirty="0">
                <a:latin typeface="Consolas" panose="020B0609020204030204" pitchFamily="49" charset="0"/>
              </a:rPr>
              <a:t> (4)</a:t>
            </a:r>
            <a:endParaRPr lang="es-ES" sz="3200" b="1" dirty="0">
              <a:latin typeface="Consolas" panose="020B0609020204030204" pitchFamily="49" charset="0"/>
            </a:endParaRPr>
          </a:p>
          <a:p>
            <a:endParaRPr lang="es-ES" sz="2000" dirty="0"/>
          </a:p>
        </p:txBody>
      </p:sp>
      <p:sp>
        <p:nvSpPr>
          <p:cNvPr id="13" name="CuadroTexto 12"/>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86676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938992"/>
          </a:xfrm>
          <a:prstGeom prst="rect">
            <a:avLst/>
          </a:prstGeom>
          <a:noFill/>
        </p:spPr>
        <p:txBody>
          <a:bodyPr wrap="square" rtlCol="0">
            <a:spAutoFit/>
          </a:bodyPr>
          <a:lstStyle/>
          <a:p>
            <a:r>
              <a:rPr lang="es-AR" sz="2400" dirty="0"/>
              <a:t>Diseñar un algoritmo que muestre por pantalla la tabla de multiplicación del número que ingrese</a:t>
            </a:r>
          </a:p>
          <a:p>
            <a:r>
              <a:rPr lang="es-AR" sz="2400" dirty="0"/>
              <a:t>el usuario. Para definir hasta que número desea que muestre la tabla de multiplicación el usuario</a:t>
            </a:r>
          </a:p>
          <a:p>
            <a:r>
              <a:rPr lang="es-AR" sz="2400" dirty="0"/>
              <a:t>también deberá ingresar este valor.</a:t>
            </a:r>
            <a:endParaRPr lang="es-AR" sz="4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89950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2279576" y="1556792"/>
            <a:ext cx="8064896" cy="5040560"/>
          </a:xfrm>
        </p:spPr>
        <p:txBody>
          <a:bodyPr/>
          <a:lstStyle/>
          <a:p>
            <a:pPr>
              <a:lnSpc>
                <a:spcPct val="200000"/>
              </a:lnSpc>
            </a:pPr>
            <a:r>
              <a:rPr lang="es-ES_tradnl" sz="2800" dirty="0"/>
              <a:t>Introducción</a:t>
            </a:r>
          </a:p>
          <a:p>
            <a:pPr>
              <a:lnSpc>
                <a:spcPct val="200000"/>
              </a:lnSpc>
            </a:pPr>
            <a:r>
              <a:rPr lang="es-ES_tradnl" sz="2800" dirty="0"/>
              <a:t>Elementos Informáticos</a:t>
            </a:r>
          </a:p>
          <a:p>
            <a:pPr>
              <a:lnSpc>
                <a:spcPct val="200000"/>
              </a:lnSpc>
            </a:pPr>
            <a:r>
              <a:rPr lang="es-ES_tradnl" sz="2800" dirty="0"/>
              <a:t>Diseño de Algoritmos</a:t>
            </a:r>
          </a:p>
          <a:p>
            <a:pPr>
              <a:lnSpc>
                <a:spcPct val="200000"/>
              </a:lnSpc>
            </a:pPr>
            <a:r>
              <a:rPr lang="es-ES_tradnl" sz="2800" dirty="0"/>
              <a:t>Desarrollo de Programas</a:t>
            </a:r>
          </a:p>
          <a:p>
            <a:pPr>
              <a:lnSpc>
                <a:spcPct val="200000"/>
              </a:lnSpc>
            </a:pPr>
            <a:r>
              <a:rPr lang="es-ES_tradnl" sz="2800" dirty="0"/>
              <a:t>Práctica de los temas vistos</a:t>
            </a:r>
          </a:p>
        </p:txBody>
      </p:sp>
      <p:sp>
        <p:nvSpPr>
          <p:cNvPr id="3" name="Título 2"/>
          <p:cNvSpPr>
            <a:spLocks noGrp="1"/>
          </p:cNvSpPr>
          <p:nvPr>
            <p:ph type="title"/>
          </p:nvPr>
        </p:nvSpPr>
        <p:spPr>
          <a:xfrm>
            <a:off x="1592748" y="864613"/>
            <a:ext cx="9000000" cy="430887"/>
          </a:xfrm>
        </p:spPr>
        <p:txBody>
          <a:bodyPr/>
          <a:lstStyle/>
          <a:p>
            <a:r>
              <a:rPr lang="es-AR" b="1" dirty="0"/>
              <a:t>Contenido</a:t>
            </a:r>
            <a:r>
              <a:rPr lang="es-AR" dirty="0"/>
              <a:t> </a:t>
            </a:r>
          </a:p>
        </p:txBody>
      </p:sp>
    </p:spTree>
    <p:extLst>
      <p:ext uri="{BB962C8B-B14F-4D97-AF65-F5344CB8AC3E}">
        <p14:creationId xmlns:p14="http://schemas.microsoft.com/office/powerpoint/2010/main" val="828963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realice el promedio de 4 números. Los números podrán ser decimales</a:t>
            </a:r>
          </a:p>
          <a:p>
            <a:r>
              <a:rPr lang="es-AR" sz="2400" dirty="0"/>
              <a:t>y serán ingresados por pantalla por el usuario.</a:t>
            </a:r>
            <a:endParaRPr lang="es-AR" sz="5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536995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479376" y="1579793"/>
            <a:ext cx="2664296" cy="651734"/>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defTabSz="1911350">
                <a:lnSpc>
                  <a:spcPct val="90000"/>
                </a:lnSpc>
                <a:spcBef>
                  <a:spcPct val="0"/>
                </a:spcBef>
                <a:spcAft>
                  <a:spcPct val="35000"/>
                </a:spcAft>
              </a:pPr>
              <a:r>
                <a:rPr lang="es-ES" sz="3200" dirty="0"/>
                <a:t>Recursividad</a:t>
              </a:r>
            </a:p>
          </p:txBody>
        </p:sp>
      </p:grpSp>
      <p:sp>
        <p:nvSpPr>
          <p:cNvPr id="3" name="CuadroTexto 2"/>
          <p:cNvSpPr txBox="1"/>
          <p:nvPr/>
        </p:nvSpPr>
        <p:spPr>
          <a:xfrm>
            <a:off x="1312416" y="2492896"/>
            <a:ext cx="9721080" cy="415498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Un algoritmo recursivo es aquel que </a:t>
            </a:r>
            <a:r>
              <a:rPr lang="es-AR" sz="2400" b="1" dirty="0"/>
              <a:t>utiliza una parte de sí mismo </a:t>
            </a:r>
            <a:r>
              <a:rPr lang="es-AR" sz="2400" dirty="0"/>
              <a:t>como solución al problema. </a:t>
            </a:r>
          </a:p>
          <a:p>
            <a:pPr marL="342900" indent="-342900">
              <a:buFont typeface="Wingdings" panose="05000000000000000000" pitchFamily="2" charset="2"/>
              <a:buChar char="ü"/>
            </a:pPr>
            <a:r>
              <a:rPr lang="es-AR" sz="2400" dirty="0"/>
              <a:t>La otra parte generalmente es la </a:t>
            </a:r>
            <a:r>
              <a:rPr lang="es-AR" sz="2400" b="1" dirty="0"/>
              <a:t>solución trivial</a:t>
            </a:r>
            <a:r>
              <a:rPr lang="es-AR" sz="2400" dirty="0"/>
              <a:t>, es decir, aquella cuya solución será siempre conocida.</a:t>
            </a:r>
          </a:p>
          <a:p>
            <a:pPr lvl="8"/>
            <a:r>
              <a:rPr lang="es-ES" sz="2400" b="1" dirty="0"/>
              <a:t>Factorial (x)</a:t>
            </a:r>
          </a:p>
          <a:p>
            <a:pPr lvl="8"/>
            <a:r>
              <a:rPr lang="it-IT" sz="2400" b="1" dirty="0"/>
              <a:t>SI (x == 1 OR x == 0)</a:t>
            </a:r>
          </a:p>
          <a:p>
            <a:pPr lvl="8"/>
            <a:r>
              <a:rPr lang="es-ES" sz="2400" b="1" dirty="0"/>
              <a:t>	ENTONCES:</a:t>
            </a:r>
          </a:p>
          <a:p>
            <a:pPr lvl="8"/>
            <a:r>
              <a:rPr lang="es-ES" sz="2400" b="1" dirty="0"/>
              <a:t>	DEVOLVER 1</a:t>
            </a:r>
          </a:p>
          <a:p>
            <a:pPr lvl="8"/>
            <a:r>
              <a:rPr lang="es-ES" sz="2400" b="1" dirty="0"/>
              <a:t>SINO:</a:t>
            </a:r>
          </a:p>
          <a:p>
            <a:pPr lvl="8"/>
            <a:r>
              <a:rPr lang="es-ES" sz="2400" b="1" dirty="0"/>
              <a:t>	DEVOLVER x * Factorial (x-1)</a:t>
            </a:r>
          </a:p>
          <a:p>
            <a:pPr lvl="8"/>
            <a:r>
              <a:rPr lang="es-ES" sz="2400" b="1" dirty="0"/>
              <a:t>FIN_SI</a:t>
            </a:r>
            <a:endParaRPr lang="es-AR" sz="3200" b="1" dirty="0"/>
          </a:p>
        </p:txBody>
      </p:sp>
      <p:sp>
        <p:nvSpPr>
          <p:cNvPr id="8"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114157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706156591"/>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8575326" y="3063466"/>
            <a:ext cx="2818211" cy="2585323"/>
          </a:xfrm>
          <a:prstGeom prst="rect">
            <a:avLst/>
          </a:prstGeom>
          <a:noFill/>
        </p:spPr>
        <p:txBody>
          <a:bodyPr wrap="square" rtlCol="0">
            <a:spAutoFit/>
          </a:bodyPr>
          <a:lstStyle/>
          <a:p>
            <a:pPr>
              <a:lnSpc>
                <a:spcPct val="150000"/>
              </a:lnSpc>
            </a:pPr>
            <a:r>
              <a:rPr lang="es-ES" sz="3600" dirty="0"/>
              <a:t>Operaciones </a:t>
            </a:r>
          </a:p>
          <a:p>
            <a:pPr marL="285750" indent="-285750">
              <a:lnSpc>
                <a:spcPct val="150000"/>
              </a:lnSpc>
              <a:buFont typeface="Wingdings" panose="05000000000000000000" pitchFamily="2" charset="2"/>
              <a:buChar char="ü"/>
            </a:pPr>
            <a:r>
              <a:rPr lang="es-ES" sz="3600" dirty="0"/>
              <a:t>COLOCAR.</a:t>
            </a:r>
          </a:p>
          <a:p>
            <a:pPr marL="285750" indent="-285750">
              <a:lnSpc>
                <a:spcPct val="150000"/>
              </a:lnSpc>
              <a:buFont typeface="Wingdings" panose="05000000000000000000" pitchFamily="2" charset="2"/>
              <a:buChar char="ü"/>
            </a:pPr>
            <a:r>
              <a:rPr lang="es-ES" sz="3600" dirty="0"/>
              <a:t>OBTENER.</a:t>
            </a:r>
          </a:p>
        </p:txBody>
      </p:sp>
      <p:graphicFrame>
        <p:nvGraphicFramePr>
          <p:cNvPr id="4" name="Tabla 3"/>
          <p:cNvGraphicFramePr>
            <a:graphicFrameLocks noGrp="1"/>
          </p:cNvGraphicFramePr>
          <p:nvPr>
            <p:extLst>
              <p:ext uri="{D42A27DB-BD31-4B8C-83A1-F6EECF244321}">
                <p14:modId xmlns:p14="http://schemas.microsoft.com/office/powerpoint/2010/main" val="1929015789"/>
              </p:ext>
            </p:extLst>
          </p:nvPr>
        </p:nvGraphicFramePr>
        <p:xfrm>
          <a:off x="3294916" y="2492896"/>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val="2111252096"/>
                    </a:ext>
                  </a:extLst>
                </a:gridCol>
              </a:tblGrid>
              <a:tr h="370840">
                <a:tc>
                  <a:txBody>
                    <a:bodyPr/>
                    <a:lstStyle/>
                    <a:p>
                      <a:pPr algn="ctr"/>
                      <a:r>
                        <a:rPr lang="es-ES" sz="2000" b="1" dirty="0"/>
                        <a:t>3</a:t>
                      </a:r>
                    </a:p>
                  </a:txBody>
                  <a:tcPr/>
                </a:tc>
                <a:extLst>
                  <a:ext uri="{0D108BD9-81ED-4DB2-BD59-A6C34878D82A}">
                    <a16:rowId xmlns:a16="http://schemas.microsoft.com/office/drawing/2014/main" val="1100165331"/>
                  </a:ext>
                </a:extLst>
              </a:tr>
              <a:tr h="370840">
                <a:tc>
                  <a:txBody>
                    <a:bodyPr/>
                    <a:lstStyle/>
                    <a:p>
                      <a:pPr algn="ctr"/>
                      <a:r>
                        <a:rPr lang="es-ES" sz="2000" b="1" dirty="0"/>
                        <a:t>2</a:t>
                      </a:r>
                    </a:p>
                  </a:txBody>
                  <a:tcPr/>
                </a:tc>
                <a:extLst>
                  <a:ext uri="{0D108BD9-81ED-4DB2-BD59-A6C34878D82A}">
                    <a16:rowId xmlns:a16="http://schemas.microsoft.com/office/drawing/2014/main" val="4127997332"/>
                  </a:ext>
                </a:extLst>
              </a:tr>
              <a:tr h="370840">
                <a:tc>
                  <a:txBody>
                    <a:bodyPr/>
                    <a:lstStyle/>
                    <a:p>
                      <a:pPr algn="ctr"/>
                      <a:r>
                        <a:rPr lang="es-ES" sz="2000" b="1" dirty="0"/>
                        <a:t>1</a:t>
                      </a:r>
                    </a:p>
                  </a:txBody>
                  <a:tcPr/>
                </a:tc>
                <a:extLst>
                  <a:ext uri="{0D108BD9-81ED-4DB2-BD59-A6C34878D82A}">
                    <a16:rowId xmlns:a16="http://schemas.microsoft.com/office/drawing/2014/main" val="3340162588"/>
                  </a:ext>
                </a:extLst>
              </a:tr>
            </a:tbl>
          </a:graphicData>
        </a:graphic>
      </p:graphicFrame>
      <p:cxnSp>
        <p:nvCxnSpPr>
          <p:cNvPr id="8" name="Conector recto de flecha 7"/>
          <p:cNvCxnSpPr/>
          <p:nvPr/>
        </p:nvCxnSpPr>
        <p:spPr>
          <a:xfrm>
            <a:off x="2729748" y="2282716"/>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ext uri="{D42A27DB-BD31-4B8C-83A1-F6EECF244321}">
                <p14:modId xmlns:p14="http://schemas.microsoft.com/office/powerpoint/2010/main" val="1551842547"/>
              </p:ext>
            </p:extLst>
          </p:nvPr>
        </p:nvGraphicFramePr>
        <p:xfrm>
          <a:off x="1306201" y="4170708"/>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val="2615676108"/>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2605869399"/>
              </p:ext>
            </p:extLst>
          </p:nvPr>
        </p:nvGraphicFramePr>
        <p:xfrm>
          <a:off x="1319131" y="5684575"/>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a</a:t>
                      </a:r>
                    </a:p>
                  </a:txBody>
                  <a:tcPr/>
                </a:tc>
                <a:tc>
                  <a:txBody>
                    <a:bodyPr/>
                    <a:lstStyle/>
                    <a:p>
                      <a:pPr algn="ctr"/>
                      <a:r>
                        <a:rPr lang="es-ES" sz="2000" dirty="0">
                          <a:solidFill>
                            <a:schemeClr val="tx1"/>
                          </a:solidFill>
                        </a:rPr>
                        <a:t>b</a:t>
                      </a:r>
                    </a:p>
                  </a:txBody>
                  <a:tcPr/>
                </a:tc>
                <a:tc>
                  <a:txBody>
                    <a:bodyPr/>
                    <a:lstStyle/>
                    <a:p>
                      <a:pPr algn="ctr"/>
                      <a:r>
                        <a:rPr lang="es-ES" sz="2000" dirty="0">
                          <a:solidFill>
                            <a:schemeClr val="tx1"/>
                          </a:solidFill>
                        </a:rPr>
                        <a:t>c</a:t>
                      </a:r>
                    </a:p>
                  </a:txBody>
                  <a:tcPr/>
                </a:tc>
                <a:tc>
                  <a:txBody>
                    <a:bodyPr/>
                    <a:lstStyle/>
                    <a:p>
                      <a:pPr algn="ctr"/>
                      <a:r>
                        <a:rPr lang="es-ES" sz="2000" dirty="0">
                          <a:solidFill>
                            <a:schemeClr val="tx1"/>
                          </a:solidFill>
                        </a:rPr>
                        <a:t>d</a:t>
                      </a:r>
                    </a:p>
                  </a:txBody>
                  <a:tcPr/>
                </a:tc>
                <a:tc>
                  <a:txBody>
                    <a:bodyPr/>
                    <a:lstStyle/>
                    <a:p>
                      <a:pPr algn="ctr"/>
                      <a:r>
                        <a:rPr lang="es-ES" sz="2000" dirty="0">
                          <a:solidFill>
                            <a:schemeClr val="tx1"/>
                          </a:solidFill>
                        </a:rPr>
                        <a:t>e</a:t>
                      </a:r>
                    </a:p>
                  </a:txBody>
                  <a:tcPr/>
                </a:tc>
                <a:extLst>
                  <a:ext uri="{0D108BD9-81ED-4DB2-BD59-A6C34878D82A}">
                    <a16:rowId xmlns:a16="http://schemas.microsoft.com/office/drawing/2014/main" val="2615676108"/>
                  </a:ext>
                </a:extLst>
              </a:tr>
            </a:tbl>
          </a:graphicData>
        </a:graphic>
      </p:graphicFrame>
      <p:cxnSp>
        <p:nvCxnSpPr>
          <p:cNvPr id="12" name="Conector recto de flecha 11"/>
          <p:cNvCxnSpPr/>
          <p:nvPr/>
        </p:nvCxnSpPr>
        <p:spPr>
          <a:xfrm>
            <a:off x="974530" y="3844796"/>
            <a:ext cx="689202" cy="30714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val="824518309"/>
              </p:ext>
            </p:extLst>
          </p:nvPr>
        </p:nvGraphicFramePr>
        <p:xfrm>
          <a:off x="1306200" y="6105749"/>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spTree>
    <p:extLst>
      <p:ext uri="{BB962C8B-B14F-4D97-AF65-F5344CB8AC3E}">
        <p14:creationId xmlns:p14="http://schemas.microsoft.com/office/powerpoint/2010/main" val="386315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4871864" y="2261328"/>
            <a:ext cx="6848357"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Lista = </a:t>
            </a:r>
            <a:r>
              <a:rPr lang="es-AR" sz="2400" dirty="0" err="1"/>
              <a:t>Array</a:t>
            </a:r>
            <a:endParaRPr lang="es-AR" sz="2400" dirty="0"/>
          </a:p>
          <a:p>
            <a:pPr marL="285750" indent="-285750">
              <a:lnSpc>
                <a:spcPct val="150000"/>
              </a:lnSpc>
              <a:buFont typeface="Wingdings" panose="05000000000000000000" pitchFamily="2" charset="2"/>
              <a:buChar char="ü"/>
            </a:pPr>
            <a:r>
              <a:rPr lang="es-AR" sz="2400" dirty="0"/>
              <a:t>Los elementos de una lista deben ser del mismo tipo de dato. </a:t>
            </a:r>
          </a:p>
          <a:p>
            <a:pPr marL="285750" indent="-285750">
              <a:lnSpc>
                <a:spcPct val="150000"/>
              </a:lnSpc>
              <a:buFont typeface="Wingdings" panose="05000000000000000000" pitchFamily="2" charset="2"/>
              <a:buChar char="ü"/>
            </a:pPr>
            <a:r>
              <a:rPr lang="es-AR" sz="2400" dirty="0"/>
              <a:t>Zero-</a:t>
            </a:r>
            <a:r>
              <a:rPr lang="es-AR" sz="2400" dirty="0" err="1"/>
              <a:t>based</a:t>
            </a:r>
            <a:r>
              <a:rPr lang="es-AR" sz="2400" dirty="0"/>
              <a:t> -&gt; Índices</a:t>
            </a:r>
          </a:p>
          <a:p>
            <a:pPr marL="285750" indent="-285750">
              <a:lnSpc>
                <a:spcPct val="150000"/>
              </a:lnSpc>
              <a:buFont typeface="Wingdings" panose="05000000000000000000" pitchFamily="2" charset="2"/>
              <a:buChar char="ü"/>
            </a:pPr>
            <a:r>
              <a:rPr lang="es-AR" sz="2400" dirty="0"/>
              <a:t>La cantidad de elementos total = </a:t>
            </a:r>
            <a:r>
              <a:rPr lang="es-AR" sz="2400" dirty="0" err="1"/>
              <a:t>Length</a:t>
            </a:r>
            <a:r>
              <a:rPr lang="es-AR" sz="2400" dirty="0"/>
              <a:t> será igual al número del último elemento más 1. </a:t>
            </a:r>
          </a:p>
          <a:p>
            <a:pPr>
              <a:lnSpc>
                <a:spcPct val="150000"/>
              </a:lnSpc>
            </a:pPr>
            <a:endParaRPr lang="es-ES" sz="3600" dirty="0"/>
          </a:p>
        </p:txBody>
      </p:sp>
      <p:graphicFrame>
        <p:nvGraphicFramePr>
          <p:cNvPr id="11" name="Tabla 10"/>
          <p:cNvGraphicFramePr>
            <a:graphicFrameLocks noGrp="1"/>
          </p:cNvGraphicFramePr>
          <p:nvPr>
            <p:extLst>
              <p:ext uri="{D42A27DB-BD31-4B8C-83A1-F6EECF244321}">
                <p14:modId xmlns:p14="http://schemas.microsoft.com/office/powerpoint/2010/main" val="4085495423"/>
              </p:ext>
            </p:extLst>
          </p:nvPr>
        </p:nvGraphicFramePr>
        <p:xfrm>
          <a:off x="623392" y="3316946"/>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val="1985092339"/>
                    </a:ext>
                  </a:extLst>
                </a:gridCol>
                <a:gridCol w="704942">
                  <a:extLst>
                    <a:ext uri="{9D8B030D-6E8A-4147-A177-3AD203B41FA5}">
                      <a16:colId xmlns:a16="http://schemas.microsoft.com/office/drawing/2014/main" val="1440030050"/>
                    </a:ext>
                  </a:extLst>
                </a:gridCol>
                <a:gridCol w="704942">
                  <a:extLst>
                    <a:ext uri="{9D8B030D-6E8A-4147-A177-3AD203B41FA5}">
                      <a16:colId xmlns:a16="http://schemas.microsoft.com/office/drawing/2014/main" val="1163542989"/>
                    </a:ext>
                  </a:extLst>
                </a:gridCol>
                <a:gridCol w="704942">
                  <a:extLst>
                    <a:ext uri="{9D8B030D-6E8A-4147-A177-3AD203B41FA5}">
                      <a16:colId xmlns:a16="http://schemas.microsoft.com/office/drawing/2014/main" val="2931322314"/>
                    </a:ext>
                  </a:extLst>
                </a:gridCol>
                <a:gridCol w="704942">
                  <a:extLst>
                    <a:ext uri="{9D8B030D-6E8A-4147-A177-3AD203B41FA5}">
                      <a16:colId xmlns:a16="http://schemas.microsoft.com/office/drawing/2014/main" val="333675160"/>
                    </a:ext>
                  </a:extLst>
                </a:gridCol>
              </a:tblGrid>
              <a:tr h="502118">
                <a:tc>
                  <a:txBody>
                    <a:bodyPr/>
                    <a:lstStyle/>
                    <a:p>
                      <a:pPr algn="ctr"/>
                      <a:r>
                        <a:rPr lang="es-ES" sz="2400" dirty="0">
                          <a:solidFill>
                            <a:schemeClr val="tx1"/>
                          </a:solidFill>
                        </a:rPr>
                        <a:t>a</a:t>
                      </a:r>
                    </a:p>
                  </a:txBody>
                  <a:tcPr/>
                </a:tc>
                <a:tc>
                  <a:txBody>
                    <a:bodyPr/>
                    <a:lstStyle/>
                    <a:p>
                      <a:pPr algn="ctr"/>
                      <a:r>
                        <a:rPr lang="es-ES" sz="2400" dirty="0">
                          <a:solidFill>
                            <a:schemeClr val="tx1"/>
                          </a:solidFill>
                        </a:rPr>
                        <a:t>b</a:t>
                      </a:r>
                    </a:p>
                  </a:txBody>
                  <a:tcPr/>
                </a:tc>
                <a:tc>
                  <a:txBody>
                    <a:bodyPr/>
                    <a:lstStyle/>
                    <a:p>
                      <a:pPr algn="ctr"/>
                      <a:r>
                        <a:rPr lang="es-ES" sz="2400" dirty="0">
                          <a:solidFill>
                            <a:schemeClr val="tx1"/>
                          </a:solidFill>
                        </a:rPr>
                        <a:t>c</a:t>
                      </a:r>
                    </a:p>
                  </a:txBody>
                  <a:tcPr/>
                </a:tc>
                <a:tc>
                  <a:txBody>
                    <a:bodyPr/>
                    <a:lstStyle/>
                    <a:p>
                      <a:pPr algn="ctr"/>
                      <a:r>
                        <a:rPr lang="es-ES" sz="2400" dirty="0">
                          <a:solidFill>
                            <a:schemeClr val="tx1"/>
                          </a:solidFill>
                        </a:rPr>
                        <a:t>d</a:t>
                      </a:r>
                    </a:p>
                  </a:txBody>
                  <a:tcPr/>
                </a:tc>
                <a:tc>
                  <a:txBody>
                    <a:bodyPr/>
                    <a:lstStyle/>
                    <a:p>
                      <a:pPr algn="ctr"/>
                      <a:r>
                        <a:rPr lang="es-ES" sz="2400" dirty="0">
                          <a:solidFill>
                            <a:schemeClr val="tx1"/>
                          </a:solidFill>
                        </a:rPr>
                        <a:t>e</a:t>
                      </a:r>
                    </a:p>
                  </a:txBody>
                  <a:tcPr/>
                </a:tc>
                <a:extLst>
                  <a:ext uri="{0D108BD9-81ED-4DB2-BD59-A6C34878D82A}">
                    <a16:rowId xmlns:a16="http://schemas.microsoft.com/office/drawing/2014/main" val="2615676108"/>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845379779"/>
              </p:ext>
            </p:extLst>
          </p:nvPr>
        </p:nvGraphicFramePr>
        <p:xfrm>
          <a:off x="610461" y="3738120"/>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val="1985092339"/>
                    </a:ext>
                  </a:extLst>
                </a:gridCol>
                <a:gridCol w="704942">
                  <a:extLst>
                    <a:ext uri="{9D8B030D-6E8A-4147-A177-3AD203B41FA5}">
                      <a16:colId xmlns:a16="http://schemas.microsoft.com/office/drawing/2014/main" val="1440030050"/>
                    </a:ext>
                  </a:extLst>
                </a:gridCol>
                <a:gridCol w="704942">
                  <a:extLst>
                    <a:ext uri="{9D8B030D-6E8A-4147-A177-3AD203B41FA5}">
                      <a16:colId xmlns:a16="http://schemas.microsoft.com/office/drawing/2014/main" val="1163542989"/>
                    </a:ext>
                  </a:extLst>
                </a:gridCol>
                <a:gridCol w="704942">
                  <a:extLst>
                    <a:ext uri="{9D8B030D-6E8A-4147-A177-3AD203B41FA5}">
                      <a16:colId xmlns:a16="http://schemas.microsoft.com/office/drawing/2014/main" val="2931322314"/>
                    </a:ext>
                  </a:extLst>
                </a:gridCol>
                <a:gridCol w="704942">
                  <a:extLst>
                    <a:ext uri="{9D8B030D-6E8A-4147-A177-3AD203B41FA5}">
                      <a16:colId xmlns:a16="http://schemas.microsoft.com/office/drawing/2014/main" val="333675160"/>
                    </a:ext>
                  </a:extLst>
                </a:gridCol>
              </a:tblGrid>
              <a:tr h="502118">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680379" y="4900343"/>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5</a:t>
            </a:r>
          </a:p>
        </p:txBody>
      </p:sp>
    </p:spTree>
    <p:extLst>
      <p:ext uri="{BB962C8B-B14F-4D97-AF65-F5344CB8AC3E}">
        <p14:creationId xmlns:p14="http://schemas.microsoft.com/office/powerpoint/2010/main" val="40915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8040216" y="2063118"/>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7</a:t>
            </a:r>
          </a:p>
        </p:txBody>
      </p:sp>
      <p:pic>
        <p:nvPicPr>
          <p:cNvPr id="4" name="Imagen 3"/>
          <p:cNvPicPr>
            <a:picLocks noChangeAspect="1"/>
          </p:cNvPicPr>
          <p:nvPr/>
        </p:nvPicPr>
        <p:blipFill rotWithShape="1">
          <a:blip r:embed="rId8"/>
          <a:srcRect t="19647" r="50400"/>
          <a:stretch/>
        </p:blipFill>
        <p:spPr>
          <a:xfrm>
            <a:off x="2423592" y="2579027"/>
            <a:ext cx="7951637" cy="1560906"/>
          </a:xfrm>
          <a:prstGeom prst="rect">
            <a:avLst/>
          </a:prstGeom>
        </p:spPr>
      </p:pic>
      <p:sp>
        <p:nvSpPr>
          <p:cNvPr id="7" name="CuadroTexto 6"/>
          <p:cNvSpPr txBox="1"/>
          <p:nvPr/>
        </p:nvSpPr>
        <p:spPr>
          <a:xfrm>
            <a:off x="407368" y="4255732"/>
            <a:ext cx="5412921" cy="2308324"/>
          </a:xfrm>
          <a:prstGeom prst="rect">
            <a:avLst/>
          </a:prstGeom>
          <a:noFill/>
        </p:spPr>
        <p:txBody>
          <a:bodyPr wrap="square" rtlCol="0">
            <a:spAutoFit/>
          </a:bodyPr>
          <a:lstStyle/>
          <a:p>
            <a:r>
              <a:rPr lang="es-ES" sz="2400" b="1" dirty="0"/>
              <a:t>INICIO</a:t>
            </a:r>
          </a:p>
          <a:p>
            <a:r>
              <a:rPr lang="es-ES" sz="2400" b="1" dirty="0"/>
              <a:t>LISTA </a:t>
            </a:r>
            <a:r>
              <a:rPr lang="es-ES" sz="2400" b="1" dirty="0" err="1"/>
              <a:t>mesesDelPrimerSemestre</a:t>
            </a:r>
            <a:endParaRPr lang="es-ES" sz="2400" b="1" dirty="0"/>
          </a:p>
          <a:p>
            <a:r>
              <a:rPr lang="es-AR" sz="2400" b="1" dirty="0"/>
              <a:t>OBTENER(</a:t>
            </a:r>
            <a:r>
              <a:rPr lang="es-AR" sz="2400" b="1" dirty="0" err="1"/>
              <a:t>mesesDelAño</a:t>
            </a:r>
            <a:r>
              <a:rPr lang="es-AR" sz="2400" b="1" dirty="0"/>
              <a:t>, 0) -&gt; ENERO</a:t>
            </a:r>
          </a:p>
          <a:p>
            <a:r>
              <a:rPr lang="es-AR" sz="2400" b="1" dirty="0"/>
              <a:t>OBTENER(</a:t>
            </a:r>
            <a:r>
              <a:rPr lang="es-AR" sz="2400" b="1" dirty="0" err="1"/>
              <a:t>mesesDelAño</a:t>
            </a:r>
            <a:r>
              <a:rPr lang="es-AR" sz="2400" b="1" dirty="0"/>
              <a:t>, 6)-&gt; JULIO </a:t>
            </a:r>
            <a:r>
              <a:rPr lang="es-AR" sz="2400" b="1" dirty="0">
                <a:solidFill>
                  <a:srgbClr val="C00000"/>
                </a:solidFill>
              </a:rPr>
              <a:t>OBTENER(</a:t>
            </a:r>
            <a:r>
              <a:rPr lang="es-AR" sz="2400" b="1" dirty="0" err="1">
                <a:solidFill>
                  <a:srgbClr val="C00000"/>
                </a:solidFill>
              </a:rPr>
              <a:t>mesesDelAño</a:t>
            </a:r>
            <a:r>
              <a:rPr lang="es-AR" sz="2400" b="1" dirty="0">
                <a:solidFill>
                  <a:srgbClr val="C00000"/>
                </a:solidFill>
              </a:rPr>
              <a:t>, 12)  -&gt; ERROR</a:t>
            </a:r>
          </a:p>
          <a:p>
            <a:r>
              <a:rPr lang="es-ES" sz="2400" b="1" dirty="0"/>
              <a:t>FIN</a:t>
            </a:r>
          </a:p>
        </p:txBody>
      </p:sp>
      <p:sp>
        <p:nvSpPr>
          <p:cNvPr id="14" name="CuadroTexto 13"/>
          <p:cNvSpPr txBox="1"/>
          <p:nvPr/>
        </p:nvSpPr>
        <p:spPr>
          <a:xfrm>
            <a:off x="5850132" y="4255732"/>
            <a:ext cx="6396353" cy="2308324"/>
          </a:xfrm>
          <a:prstGeom prst="rect">
            <a:avLst/>
          </a:prstGeom>
          <a:noFill/>
        </p:spPr>
        <p:txBody>
          <a:bodyPr wrap="square" rtlCol="0">
            <a:spAutoFit/>
          </a:bodyPr>
          <a:lstStyle>
            <a:defPPr>
              <a:defRPr lang="es-AR"/>
            </a:defPPr>
            <a:lvl1pPr>
              <a:defRPr sz="2000" b="1"/>
            </a:lvl1pPr>
          </a:lstStyle>
          <a:p>
            <a:r>
              <a:rPr lang="es-ES" sz="2400" dirty="0"/>
              <a:t>INICIO</a:t>
            </a:r>
          </a:p>
          <a:p>
            <a:r>
              <a:rPr lang="es-ES" sz="2400" dirty="0"/>
              <a:t>LISTA </a:t>
            </a:r>
            <a:r>
              <a:rPr lang="es-ES" sz="2400" dirty="0" err="1"/>
              <a:t>mesesDelAño</a:t>
            </a:r>
            <a:endParaRPr lang="es-ES" sz="2400" dirty="0"/>
          </a:p>
          <a:p>
            <a:r>
              <a:rPr lang="es-AR" sz="2400" dirty="0"/>
              <a:t>COLOCAR(</a:t>
            </a:r>
            <a:r>
              <a:rPr lang="es-AR" sz="2400" dirty="0" err="1"/>
              <a:t>mesesDelAño</a:t>
            </a:r>
            <a:r>
              <a:rPr lang="es-AR" sz="2400" dirty="0"/>
              <a:t>, 0, “enero”) COLOCAR(</a:t>
            </a:r>
            <a:r>
              <a:rPr lang="es-AR" sz="2400" dirty="0" err="1"/>
              <a:t>mesesDelAño</a:t>
            </a:r>
            <a:r>
              <a:rPr lang="es-AR" sz="2400" dirty="0"/>
              <a:t>, 3, “abril”) </a:t>
            </a:r>
          </a:p>
          <a:p>
            <a:r>
              <a:rPr lang="es-AR" sz="2400" dirty="0">
                <a:solidFill>
                  <a:srgbClr val="C00000"/>
                </a:solidFill>
              </a:rPr>
              <a:t>COLOCAR(</a:t>
            </a:r>
            <a:r>
              <a:rPr lang="es-AR" sz="2400" dirty="0" err="1">
                <a:solidFill>
                  <a:srgbClr val="C00000"/>
                </a:solidFill>
              </a:rPr>
              <a:t>mesesDelAño</a:t>
            </a:r>
            <a:r>
              <a:rPr lang="es-AR" sz="2400" dirty="0">
                <a:solidFill>
                  <a:srgbClr val="C00000"/>
                </a:solidFill>
              </a:rPr>
              <a:t>, 7, “agosto”) -&gt; ERROR</a:t>
            </a:r>
          </a:p>
          <a:p>
            <a:r>
              <a:rPr lang="es-ES" sz="2400" dirty="0"/>
              <a:t>FIN</a:t>
            </a:r>
          </a:p>
        </p:txBody>
      </p:sp>
    </p:spTree>
    <p:extLst>
      <p:ext uri="{BB962C8B-B14F-4D97-AF65-F5344CB8AC3E}">
        <p14:creationId xmlns:p14="http://schemas.microsoft.com/office/powerpoint/2010/main" val="377906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2999656" y="2571874"/>
            <a:ext cx="8474676" cy="3416320"/>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LIFO </a:t>
            </a:r>
            <a:r>
              <a:rPr lang="es-AR" sz="2400" dirty="0" err="1"/>
              <a:t>Last</a:t>
            </a:r>
            <a:r>
              <a:rPr lang="es-AR" sz="2400" dirty="0"/>
              <a:t> In </a:t>
            </a:r>
            <a:r>
              <a:rPr lang="es-AR" sz="2400" dirty="0" err="1"/>
              <a:t>First</a:t>
            </a:r>
            <a:r>
              <a:rPr lang="es-AR" sz="2400" dirty="0"/>
              <a:t> </a:t>
            </a:r>
            <a:r>
              <a:rPr lang="es-AR" sz="2400" dirty="0" err="1"/>
              <a:t>Out</a:t>
            </a:r>
            <a:r>
              <a:rPr lang="es-AR" sz="2400" dirty="0"/>
              <a:t>-&gt; Primero en entrar último en salir. </a:t>
            </a:r>
            <a:br>
              <a:rPr lang="es-AR" sz="2400" dirty="0"/>
            </a:br>
            <a:endParaRPr lang="es-AR" sz="2400" dirty="0"/>
          </a:p>
          <a:p>
            <a:pPr marL="285750" indent="-285750">
              <a:buFont typeface="Wingdings" panose="05000000000000000000" pitchFamily="2" charset="2"/>
              <a:buChar char="ü"/>
            </a:pPr>
            <a:r>
              <a:rPr lang="es-AR" sz="2400" dirty="0"/>
              <a:t>De esta forma los últimos elementos en ser extraídos serán los que estén ubicados en la parte superior de la estructura.</a:t>
            </a:r>
            <a:br>
              <a:rPr lang="es-AR" sz="2400" dirty="0"/>
            </a:br>
            <a:endParaRPr lang="es-AR" sz="2400" dirty="0"/>
          </a:p>
          <a:p>
            <a:pPr marL="285750" indent="-285750">
              <a:buFont typeface="Wingdings" panose="05000000000000000000" pitchFamily="2" charset="2"/>
              <a:buChar char="ü"/>
            </a:pPr>
            <a:r>
              <a:rPr lang="es-AR" sz="2400" dirty="0"/>
              <a:t>Las operaciones básicas de las pilas son dos:</a:t>
            </a:r>
          </a:p>
          <a:p>
            <a:r>
              <a:rPr lang="es-AR" sz="2400" dirty="0"/>
              <a:t>	● APILAR (PUSH, colocar un elemento al principio)</a:t>
            </a:r>
          </a:p>
          <a:p>
            <a:r>
              <a:rPr lang="es-AR" sz="2400" dirty="0"/>
              <a:t>	● DESAPILAR (POP, obtener el último elemento colocado)</a:t>
            </a:r>
            <a:endParaRPr lang="es-ES" sz="2400" dirty="0"/>
          </a:p>
        </p:txBody>
      </p:sp>
      <p:graphicFrame>
        <p:nvGraphicFramePr>
          <p:cNvPr id="23" name="Tabla 22"/>
          <p:cNvGraphicFramePr>
            <a:graphicFrameLocks noGrp="1"/>
          </p:cNvGraphicFramePr>
          <p:nvPr>
            <p:extLst>
              <p:ext uri="{D42A27DB-BD31-4B8C-83A1-F6EECF244321}">
                <p14:modId xmlns:p14="http://schemas.microsoft.com/office/powerpoint/2010/main" val="919961645"/>
              </p:ext>
            </p:extLst>
          </p:nvPr>
        </p:nvGraphicFramePr>
        <p:xfrm>
          <a:off x="1276760" y="3501008"/>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val="2111252096"/>
                    </a:ext>
                  </a:extLst>
                </a:gridCol>
              </a:tblGrid>
              <a:tr h="370840">
                <a:tc>
                  <a:txBody>
                    <a:bodyPr/>
                    <a:lstStyle/>
                    <a:p>
                      <a:pPr algn="ctr"/>
                      <a:r>
                        <a:rPr lang="es-ES" sz="2000" b="1" dirty="0"/>
                        <a:t>3</a:t>
                      </a:r>
                    </a:p>
                  </a:txBody>
                  <a:tcPr/>
                </a:tc>
                <a:extLst>
                  <a:ext uri="{0D108BD9-81ED-4DB2-BD59-A6C34878D82A}">
                    <a16:rowId xmlns:a16="http://schemas.microsoft.com/office/drawing/2014/main" val="1100165331"/>
                  </a:ext>
                </a:extLst>
              </a:tr>
              <a:tr h="370840">
                <a:tc>
                  <a:txBody>
                    <a:bodyPr/>
                    <a:lstStyle/>
                    <a:p>
                      <a:pPr algn="ctr"/>
                      <a:r>
                        <a:rPr lang="es-ES" sz="2000" b="1" dirty="0"/>
                        <a:t>2</a:t>
                      </a:r>
                    </a:p>
                  </a:txBody>
                  <a:tcPr/>
                </a:tc>
                <a:extLst>
                  <a:ext uri="{0D108BD9-81ED-4DB2-BD59-A6C34878D82A}">
                    <a16:rowId xmlns:a16="http://schemas.microsoft.com/office/drawing/2014/main" val="4127997332"/>
                  </a:ext>
                </a:extLst>
              </a:tr>
              <a:tr h="370840">
                <a:tc>
                  <a:txBody>
                    <a:bodyPr/>
                    <a:lstStyle/>
                    <a:p>
                      <a:pPr algn="ctr"/>
                      <a:r>
                        <a:rPr lang="es-ES" sz="2000" b="1" dirty="0"/>
                        <a:t>1</a:t>
                      </a:r>
                    </a:p>
                  </a:txBody>
                  <a:tcPr/>
                </a:tc>
                <a:extLst>
                  <a:ext uri="{0D108BD9-81ED-4DB2-BD59-A6C34878D82A}">
                    <a16:rowId xmlns:a16="http://schemas.microsoft.com/office/drawing/2014/main" val="3340162588"/>
                  </a:ext>
                </a:extLst>
              </a:tr>
            </a:tbl>
          </a:graphicData>
        </a:graphic>
      </p:graphicFrame>
      <p:cxnSp>
        <p:nvCxnSpPr>
          <p:cNvPr id="24" name="Conector recto de flecha 23"/>
          <p:cNvCxnSpPr/>
          <p:nvPr/>
        </p:nvCxnSpPr>
        <p:spPr>
          <a:xfrm>
            <a:off x="711592" y="3290828"/>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6037006" y="2842209"/>
            <a:ext cx="6022605" cy="2862322"/>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“buzo”)</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a:t>
            </a:r>
            <a:r>
              <a:rPr lang="es-ES" sz="2000" dirty="0" err="1">
                <a:latin typeface="Consolas" panose="020B0609020204030204" pitchFamily="49" charset="0"/>
              </a:rPr>
              <a:t>jeans</a:t>
            </a:r>
            <a:r>
              <a:rPr lang="es-ES" sz="2000" dirty="0">
                <a:latin typeface="Consolas" panose="020B0609020204030204" pitchFamily="49" charset="0"/>
              </a:rPr>
              <a:t>”)</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“remera”)</a:t>
            </a:r>
          </a:p>
          <a:p>
            <a:pPr lvl="1">
              <a:lnSpc>
                <a:spcPct val="150000"/>
              </a:lnSpc>
            </a:pPr>
            <a:r>
              <a:rPr lang="es-ES" sz="2000" dirty="0">
                <a:latin typeface="Consolas" panose="020B0609020204030204" pitchFamily="49" charset="0"/>
              </a:rPr>
              <a:t>FIN</a:t>
            </a:r>
            <a:endParaRPr lang="es-ES" sz="2800" dirty="0">
              <a:latin typeface="Consolas" panose="020B0609020204030204" pitchFamily="49" charset="0"/>
            </a:endParaRPr>
          </a:p>
        </p:txBody>
      </p:sp>
      <p:graphicFrame>
        <p:nvGraphicFramePr>
          <p:cNvPr id="23" name="Tabla 22"/>
          <p:cNvGraphicFramePr>
            <a:graphicFrameLocks noGrp="1"/>
          </p:cNvGraphicFramePr>
          <p:nvPr>
            <p:extLst>
              <p:ext uri="{D42A27DB-BD31-4B8C-83A1-F6EECF244321}">
                <p14:modId xmlns:p14="http://schemas.microsoft.com/office/powerpoint/2010/main" val="2721251879"/>
              </p:ext>
            </p:extLst>
          </p:nvPr>
        </p:nvGraphicFramePr>
        <p:xfrm>
          <a:off x="839416" y="486955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val="1100165331"/>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885779712"/>
              </p:ext>
            </p:extLst>
          </p:nvPr>
        </p:nvGraphicFramePr>
        <p:xfrm>
          <a:off x="2443615" y="4477135"/>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870679376"/>
              </p:ext>
            </p:extLst>
          </p:nvPr>
        </p:nvGraphicFramePr>
        <p:xfrm>
          <a:off x="3956932" y="4077072"/>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spTree>
    <p:extLst>
      <p:ext uri="{BB962C8B-B14F-4D97-AF65-F5344CB8AC3E}">
        <p14:creationId xmlns:p14="http://schemas.microsoft.com/office/powerpoint/2010/main" val="138056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5458285" y="2731011"/>
            <a:ext cx="6022605" cy="3323987"/>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a:t>
            </a: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 DESAPILAR(</a:t>
            </a:r>
            <a:r>
              <a:rPr lang="es-AR" sz="2000" dirty="0" err="1">
                <a:latin typeface="Consolas" panose="020B0609020204030204" pitchFamily="49" charset="0"/>
              </a:rPr>
              <a:t>sillaDelDormitorio</a:t>
            </a:r>
            <a:r>
              <a:rPr lang="es-AR" sz="2000" dirty="0">
                <a:latin typeface="Consolas" panose="020B0609020204030204" pitchFamily="49" charset="0"/>
              </a:rPr>
              <a:t>) </a:t>
            </a:r>
            <a:r>
              <a:rPr lang="es-AR" sz="2000" dirty="0">
                <a:solidFill>
                  <a:srgbClr val="C00000"/>
                </a:solidFill>
                <a:latin typeface="Consolas" panose="020B0609020204030204" pitchFamily="49" charset="0"/>
              </a:rPr>
              <a:t>DESAPILAR(</a:t>
            </a:r>
            <a:r>
              <a:rPr lang="es-AR" sz="2000" dirty="0" err="1">
                <a:solidFill>
                  <a:srgbClr val="C00000"/>
                </a:solidFill>
                <a:latin typeface="Consolas" panose="020B0609020204030204" pitchFamily="49" charset="0"/>
              </a:rPr>
              <a:t>sillaDelDormitorio</a:t>
            </a:r>
            <a:r>
              <a:rPr lang="es-AR" sz="2000" dirty="0">
                <a:solidFill>
                  <a:srgbClr val="C00000"/>
                </a:solidFill>
                <a:latin typeface="Consolas" panose="020B0609020204030204" pitchFamily="49" charset="0"/>
              </a:rPr>
              <a:t>)</a:t>
            </a:r>
          </a:p>
          <a:p>
            <a:pPr lvl="1">
              <a:lnSpc>
                <a:spcPct val="150000"/>
              </a:lnSpc>
            </a:pPr>
            <a:r>
              <a:rPr lang="es-AR" sz="2000" dirty="0">
                <a:latin typeface="Consolas" panose="020B0609020204030204" pitchFamily="49" charset="0"/>
              </a:rPr>
              <a:t>FIN </a:t>
            </a:r>
          </a:p>
        </p:txBody>
      </p:sp>
      <p:graphicFrame>
        <p:nvGraphicFramePr>
          <p:cNvPr id="18" name="Tabla 17"/>
          <p:cNvGraphicFramePr>
            <a:graphicFrameLocks noGrp="1"/>
          </p:cNvGraphicFramePr>
          <p:nvPr>
            <p:extLst>
              <p:ext uri="{D42A27DB-BD31-4B8C-83A1-F6EECF244321}">
                <p14:modId xmlns:p14="http://schemas.microsoft.com/office/powerpoint/2010/main" val="3157207531"/>
              </p:ext>
            </p:extLst>
          </p:nvPr>
        </p:nvGraphicFramePr>
        <p:xfrm>
          <a:off x="1198925" y="3933633"/>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3914805687"/>
              </p:ext>
            </p:extLst>
          </p:nvPr>
        </p:nvGraphicFramePr>
        <p:xfrm>
          <a:off x="2604592" y="4337519"/>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2061411091"/>
              </p:ext>
            </p:extLst>
          </p:nvPr>
        </p:nvGraphicFramePr>
        <p:xfrm>
          <a:off x="10148960" y="371703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560690133"/>
              </p:ext>
            </p:extLst>
          </p:nvPr>
        </p:nvGraphicFramePr>
        <p:xfrm>
          <a:off x="10129695" y="419488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1100165331"/>
                  </a:ext>
                </a:extLst>
              </a:tr>
            </a:tbl>
          </a:graphicData>
        </a:graphic>
      </p:graphicFrame>
      <p:graphicFrame>
        <p:nvGraphicFramePr>
          <p:cNvPr id="25" name="Tabla 24"/>
          <p:cNvGraphicFramePr>
            <a:graphicFrameLocks noGrp="1"/>
          </p:cNvGraphicFramePr>
          <p:nvPr>
            <p:extLst>
              <p:ext uri="{D42A27DB-BD31-4B8C-83A1-F6EECF244321}">
                <p14:modId xmlns:p14="http://schemas.microsoft.com/office/powerpoint/2010/main" val="1696124855"/>
              </p:ext>
            </p:extLst>
          </p:nvPr>
        </p:nvGraphicFramePr>
        <p:xfrm>
          <a:off x="10148960" y="4690228"/>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buzo</a:t>
                      </a:r>
                    </a:p>
                  </a:txBody>
                  <a:tcPr/>
                </a:tc>
                <a:extLst>
                  <a:ext uri="{0D108BD9-81ED-4DB2-BD59-A6C34878D82A}">
                    <a16:rowId xmlns:a16="http://schemas.microsoft.com/office/drawing/2014/main" val="1100165331"/>
                  </a:ext>
                </a:extLst>
              </a:tr>
            </a:tbl>
          </a:graphicData>
        </a:graphic>
      </p:graphicFrame>
      <p:graphicFrame>
        <p:nvGraphicFramePr>
          <p:cNvPr id="26" name="Tabla 25"/>
          <p:cNvGraphicFramePr>
            <a:graphicFrameLocks noGrp="1"/>
          </p:cNvGraphicFramePr>
          <p:nvPr>
            <p:extLst>
              <p:ext uri="{D42A27DB-BD31-4B8C-83A1-F6EECF244321}">
                <p14:modId xmlns:p14="http://schemas.microsoft.com/office/powerpoint/2010/main" val="4083773656"/>
              </p:ext>
            </p:extLst>
          </p:nvPr>
        </p:nvGraphicFramePr>
        <p:xfrm>
          <a:off x="4288109" y="473899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val="1100165331"/>
                  </a:ext>
                </a:extLst>
              </a:tr>
            </a:tbl>
          </a:graphicData>
        </a:graphic>
      </p:graphicFrame>
    </p:spTree>
    <p:extLst>
      <p:ext uri="{BB962C8B-B14F-4D97-AF65-F5344CB8AC3E}">
        <p14:creationId xmlns:p14="http://schemas.microsoft.com/office/powerpoint/2010/main" val="284911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2" name="CuadroTexto 1"/>
          <p:cNvSpPr txBox="1"/>
          <p:nvPr/>
        </p:nvSpPr>
        <p:spPr>
          <a:xfrm>
            <a:off x="4511824" y="2473432"/>
            <a:ext cx="6768752" cy="3785652"/>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FIFO -&gt; </a:t>
            </a:r>
            <a:r>
              <a:rPr lang="es-AR" sz="2400" dirty="0" err="1"/>
              <a:t>First</a:t>
            </a:r>
            <a:r>
              <a:rPr lang="es-AR" sz="2400" dirty="0"/>
              <a:t> In </a:t>
            </a:r>
            <a:r>
              <a:rPr lang="es-AR" sz="2400" dirty="0" err="1"/>
              <a:t>First</a:t>
            </a:r>
            <a:r>
              <a:rPr lang="es-AR" sz="2400" dirty="0"/>
              <a:t> </a:t>
            </a:r>
            <a:r>
              <a:rPr lang="es-AR" sz="2400" dirty="0" err="1"/>
              <a:t>Out</a:t>
            </a:r>
            <a:r>
              <a:rPr lang="es-AR" sz="2400" dirty="0"/>
              <a:t>), debido a que el primer elemento en entrar será también el primero en salir.</a:t>
            </a:r>
            <a:endParaRPr lang="es-ES" sz="2400" dirty="0"/>
          </a:p>
          <a:p>
            <a:pPr marL="285750" indent="-285750">
              <a:buFont typeface="Wingdings" panose="05000000000000000000" pitchFamily="2" charset="2"/>
              <a:buChar char="ü"/>
            </a:pPr>
            <a:r>
              <a:rPr lang="es-AR" sz="2400" dirty="0"/>
              <a:t>Las operaciones básicas de las pilas son dos:</a:t>
            </a:r>
            <a:br>
              <a:rPr lang="es-AR" sz="2400" dirty="0"/>
            </a:br>
            <a:endParaRPr lang="es-AR" sz="2400" dirty="0"/>
          </a:p>
          <a:p>
            <a:pPr marL="800100" lvl="1" indent="-342900">
              <a:buFont typeface="Arial" panose="020B0604020202020204" pitchFamily="34" charset="0"/>
              <a:buChar char="•"/>
            </a:pPr>
            <a:r>
              <a:rPr lang="es-AR" sz="2400" dirty="0"/>
              <a:t>ENCOLAR (PUSH, agregar) se realiza por un extremo.</a:t>
            </a:r>
            <a:br>
              <a:rPr lang="es-AR" sz="2400" dirty="0"/>
            </a:br>
            <a:endParaRPr lang="es-AR" sz="2400" dirty="0"/>
          </a:p>
          <a:p>
            <a:pPr marL="800100" lvl="1" indent="-342900">
              <a:buFont typeface="Arial" panose="020B0604020202020204" pitchFamily="34" charset="0"/>
              <a:buChar char="•"/>
            </a:pPr>
            <a:r>
              <a:rPr lang="es-AR" sz="2400" dirty="0"/>
              <a:t>DESENCOLAR (POP, extraer) se realiza por el otro extremo.</a:t>
            </a:r>
          </a:p>
        </p:txBody>
      </p:sp>
      <p:graphicFrame>
        <p:nvGraphicFramePr>
          <p:cNvPr id="24" name="Tabla 23"/>
          <p:cNvGraphicFramePr>
            <a:graphicFrameLocks noGrp="1"/>
          </p:cNvGraphicFramePr>
          <p:nvPr>
            <p:extLst>
              <p:ext uri="{D42A27DB-BD31-4B8C-83A1-F6EECF244321}">
                <p14:modId xmlns:p14="http://schemas.microsoft.com/office/powerpoint/2010/main" val="1609619978"/>
              </p:ext>
            </p:extLst>
          </p:nvPr>
        </p:nvGraphicFramePr>
        <p:xfrm>
          <a:off x="1017632" y="3473497"/>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val="2615676108"/>
                  </a:ext>
                </a:extLst>
              </a:tr>
            </a:tbl>
          </a:graphicData>
        </a:graphic>
      </p:graphicFrame>
      <p:cxnSp>
        <p:nvCxnSpPr>
          <p:cNvPr id="27" name="Conector recto de flecha 26"/>
          <p:cNvCxnSpPr/>
          <p:nvPr/>
        </p:nvCxnSpPr>
        <p:spPr>
          <a:xfrm flipH="1" flipV="1">
            <a:off x="3719737" y="3869737"/>
            <a:ext cx="1296145" cy="68297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271464" y="3863402"/>
            <a:ext cx="3744418" cy="17258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2" name="CuadroTexto 11"/>
          <p:cNvSpPr txBox="1"/>
          <p:nvPr/>
        </p:nvSpPr>
        <p:spPr>
          <a:xfrm>
            <a:off x="5047885" y="2760651"/>
            <a:ext cx="7344816" cy="2812886"/>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“Judith”)</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“Candelaria”)</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“Joaquín”)</a:t>
            </a:r>
          </a:p>
          <a:p>
            <a:pPr>
              <a:lnSpc>
                <a:spcPct val="150000"/>
              </a:lnSpc>
            </a:pPr>
            <a:r>
              <a:rPr lang="es-AR" sz="2000" b="1" dirty="0">
                <a:latin typeface="Consolas" panose="020B0609020204030204" pitchFamily="49" charset="0"/>
              </a:rPr>
              <a:t>FIN</a:t>
            </a:r>
            <a:endParaRPr lang="es-ES" sz="2000" b="1" dirty="0">
              <a:latin typeface="Consolas" panose="020B0609020204030204" pitchFamily="49" charset="0"/>
            </a:endParaRPr>
          </a:p>
        </p:txBody>
      </p:sp>
      <p:graphicFrame>
        <p:nvGraphicFramePr>
          <p:cNvPr id="4" name="Tabla 3"/>
          <p:cNvGraphicFramePr>
            <a:graphicFrameLocks noGrp="1"/>
          </p:cNvGraphicFramePr>
          <p:nvPr>
            <p:extLst>
              <p:ext uri="{D42A27DB-BD31-4B8C-83A1-F6EECF244321}">
                <p14:modId xmlns:p14="http://schemas.microsoft.com/office/powerpoint/2010/main" val="4220548107"/>
              </p:ext>
            </p:extLst>
          </p:nvPr>
        </p:nvGraphicFramePr>
        <p:xfrm>
          <a:off x="336713" y="3211118"/>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tblGrid>
              <a:tr h="649365">
                <a:tc>
                  <a:txBody>
                    <a:bodyPr/>
                    <a:lstStyle/>
                    <a:p>
                      <a:pPr algn="ctr"/>
                      <a:r>
                        <a:rPr lang="es-ES" sz="2400" dirty="0">
                          <a:solidFill>
                            <a:schemeClr val="tx1"/>
                          </a:solidFill>
                        </a:rPr>
                        <a:t>Judith</a:t>
                      </a:r>
                    </a:p>
                  </a:txBody>
                  <a:tcPr anchor="ctr"/>
                </a:tc>
                <a:extLst>
                  <a:ext uri="{0D108BD9-81ED-4DB2-BD59-A6C34878D82A}">
                    <a16:rowId xmlns:a16="http://schemas.microsoft.com/office/drawing/2014/main" val="1825286392"/>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835709661"/>
              </p:ext>
            </p:extLst>
          </p:nvPr>
        </p:nvGraphicFramePr>
        <p:xfrm>
          <a:off x="335360" y="4007681"/>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extLst>
                  <a:ext uri="{0D108BD9-81ED-4DB2-BD59-A6C34878D82A}">
                    <a16:rowId xmlns:a16="http://schemas.microsoft.com/office/drawing/2014/main" val="182528639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3558495111"/>
              </p:ext>
            </p:extLst>
          </p:nvPr>
        </p:nvGraphicFramePr>
        <p:xfrm>
          <a:off x="335360" y="4889388"/>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333440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4941" y="1123919"/>
            <a:ext cx="9000000" cy="430887"/>
          </a:xfrm>
        </p:spPr>
        <p:txBody>
          <a:bodyPr/>
          <a:lstStyle/>
          <a:p>
            <a:r>
              <a:rPr lang="es-AR" dirty="0"/>
              <a:t>Introducción</a:t>
            </a:r>
          </a:p>
        </p:txBody>
      </p:sp>
      <p:sp>
        <p:nvSpPr>
          <p:cNvPr id="4" name="Marcador de texto 3"/>
          <p:cNvSpPr>
            <a:spLocks noGrp="1"/>
          </p:cNvSpPr>
          <p:nvPr>
            <p:ph type="body" idx="1"/>
          </p:nvPr>
        </p:nvSpPr>
        <p:spPr/>
        <p:txBody>
          <a:bodyPr>
            <a:normAutofit/>
          </a:bodyPr>
          <a:lstStyle/>
          <a:p>
            <a:pPr algn="ctr"/>
            <a:r>
              <a:rPr lang="es-ES" sz="2400" b="1" dirty="0"/>
              <a:t>SIGLO XVIII</a:t>
            </a:r>
          </a:p>
        </p:txBody>
      </p:sp>
      <p:pic>
        <p:nvPicPr>
          <p:cNvPr id="13" name="Marcador de conteni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22422" y="2780928"/>
            <a:ext cx="4844418" cy="3633312"/>
          </a:xfrm>
          <a:ln w="76200">
            <a:solidFill>
              <a:schemeClr val="accent3">
                <a:lumMod val="75000"/>
              </a:schemeClr>
            </a:solidFill>
          </a:ln>
        </p:spPr>
      </p:pic>
      <p:sp>
        <p:nvSpPr>
          <p:cNvPr id="6" name="Marcador de texto 5"/>
          <p:cNvSpPr>
            <a:spLocks noGrp="1"/>
          </p:cNvSpPr>
          <p:nvPr>
            <p:ph type="body" sz="quarter" idx="3"/>
          </p:nvPr>
        </p:nvSpPr>
        <p:spPr/>
        <p:txBody>
          <a:bodyPr>
            <a:normAutofit/>
          </a:bodyPr>
          <a:lstStyle/>
          <a:p>
            <a:pPr algn="ctr"/>
            <a:r>
              <a:rPr lang="es-ES" sz="2400" b="1" dirty="0"/>
              <a:t>SIGLO XIX</a:t>
            </a:r>
          </a:p>
        </p:txBody>
      </p:sp>
      <p:pic>
        <p:nvPicPr>
          <p:cNvPr id="16" name="Marcador de contenido 1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34941" y="2780928"/>
            <a:ext cx="5404541" cy="3633312"/>
          </a:xfrm>
          <a:ln w="76200">
            <a:solidFill>
              <a:schemeClr val="accent3">
                <a:lumMod val="75000"/>
              </a:schemeClr>
            </a:solidFill>
          </a:ln>
        </p:spPr>
      </p:pic>
    </p:spTree>
    <p:extLst>
      <p:ext uri="{BB962C8B-B14F-4D97-AF65-F5344CB8AC3E}">
        <p14:creationId xmlns:p14="http://schemas.microsoft.com/office/powerpoint/2010/main" val="665236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8" name="Rectángulo 17"/>
          <p:cNvSpPr/>
          <p:nvPr/>
        </p:nvSpPr>
        <p:spPr>
          <a:xfrm>
            <a:off x="5447928" y="2491030"/>
            <a:ext cx="6888088" cy="3323987"/>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a:t>
            </a:r>
            <a:r>
              <a:rPr lang="es-AR" sz="2000" b="1" dirty="0">
                <a:solidFill>
                  <a:srgbClr val="C00000"/>
                </a:solidFill>
                <a:latin typeface="Consolas" panose="020B0609020204030204" pitchFamily="49" charset="0"/>
              </a:rPr>
              <a:t>DESENCOLAR(</a:t>
            </a:r>
            <a:r>
              <a:rPr lang="es-AR" sz="2000" b="1" dirty="0" err="1">
                <a:solidFill>
                  <a:srgbClr val="C00000"/>
                </a:solidFill>
                <a:latin typeface="Consolas" panose="020B0609020204030204" pitchFamily="49" charset="0"/>
              </a:rPr>
              <a:t>cajaDelSupermercado</a:t>
            </a:r>
            <a:r>
              <a:rPr lang="es-AR" sz="2000" b="1" dirty="0">
                <a:solidFill>
                  <a:srgbClr val="C00000"/>
                </a:solidFill>
                <a:latin typeface="Consolas" panose="020B0609020204030204" pitchFamily="49" charset="0"/>
              </a:rPr>
              <a:t>) -&gt; ERROR</a:t>
            </a:r>
          </a:p>
          <a:p>
            <a:pPr>
              <a:lnSpc>
                <a:spcPct val="150000"/>
              </a:lnSpc>
            </a:pPr>
            <a:r>
              <a:rPr lang="es-ES" sz="2000" b="1" dirty="0">
                <a:latin typeface="Consolas" panose="020B0609020204030204" pitchFamily="49" charset="0"/>
              </a:rPr>
              <a:t>FIN</a:t>
            </a:r>
          </a:p>
        </p:txBody>
      </p:sp>
      <p:graphicFrame>
        <p:nvGraphicFramePr>
          <p:cNvPr id="19" name="Tabla 18"/>
          <p:cNvGraphicFramePr>
            <a:graphicFrameLocks noGrp="1"/>
          </p:cNvGraphicFramePr>
          <p:nvPr>
            <p:extLst>
              <p:ext uri="{D42A27DB-BD31-4B8C-83A1-F6EECF244321}">
                <p14:modId xmlns:p14="http://schemas.microsoft.com/office/powerpoint/2010/main" val="2506260158"/>
              </p:ext>
            </p:extLst>
          </p:nvPr>
        </p:nvGraphicFramePr>
        <p:xfrm>
          <a:off x="479376" y="3635843"/>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430862423"/>
              </p:ext>
            </p:extLst>
          </p:nvPr>
        </p:nvGraphicFramePr>
        <p:xfrm>
          <a:off x="479376" y="4503883"/>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493065728"/>
              </p:ext>
            </p:extLst>
          </p:nvPr>
        </p:nvGraphicFramePr>
        <p:xfrm>
          <a:off x="501045" y="5371923"/>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223554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677656"/>
          </a:xfrm>
          <a:prstGeom prst="rect">
            <a:avLst/>
          </a:prstGeom>
          <a:noFill/>
        </p:spPr>
        <p:txBody>
          <a:bodyPr wrap="square" rtlCol="0">
            <a:spAutoFit/>
          </a:bodyPr>
          <a:lstStyle/>
          <a:p>
            <a:r>
              <a:rPr lang="es-AR" sz="2400" dirty="0"/>
              <a:t>Diseñar un algoritmo que recorra las butacas de una sala de cine y determine cuántas butacas</a:t>
            </a:r>
          </a:p>
          <a:p>
            <a:r>
              <a:rPr lang="es-AR" sz="2400" dirty="0"/>
              <a:t>desocupadas hay en la sala. Suponga que inicialmente tiene un </a:t>
            </a:r>
            <a:r>
              <a:rPr lang="es-AR" sz="2400" dirty="0" err="1"/>
              <a:t>array</a:t>
            </a:r>
            <a:r>
              <a:rPr lang="es-AR" sz="2400" dirty="0"/>
              <a:t> (arreglo) con valores</a:t>
            </a:r>
          </a:p>
          <a:p>
            <a:r>
              <a:rPr lang="es-AR" sz="2400" dirty="0"/>
              <a:t>booleanos que si es verdadero(true) implica que está ocupada y si es falso(false) la butaca está</a:t>
            </a:r>
          </a:p>
          <a:p>
            <a:r>
              <a:rPr lang="es-AR" sz="2400" dirty="0"/>
              <a:t>desocupada.</a:t>
            </a:r>
            <a:endParaRPr lang="es-AR" sz="6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1193484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Diseñar un algoritmo que a partir de una pila inicial de tres elementos devuelva una pila invertida. La pila contiene números enteros como se muestra en la figura. Al comienzo la pila está vacía, se deben apilar los siguientes elementos: 1,2,3 y luego invertir su orden.</a:t>
            </a:r>
            <a:endParaRPr lang="es-AR" sz="8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pic>
        <p:nvPicPr>
          <p:cNvPr id="2" name="Imagen 1"/>
          <p:cNvPicPr>
            <a:picLocks noChangeAspect="1"/>
          </p:cNvPicPr>
          <p:nvPr/>
        </p:nvPicPr>
        <p:blipFill>
          <a:blip r:embed="rId3"/>
          <a:stretch>
            <a:fillRect/>
          </a:stretch>
        </p:blipFill>
        <p:spPr>
          <a:xfrm>
            <a:off x="695400" y="5021094"/>
            <a:ext cx="6527622" cy="1360234"/>
          </a:xfrm>
          <a:prstGeom prst="rect">
            <a:avLst/>
          </a:prstGeom>
        </p:spPr>
      </p:pic>
    </p:spTree>
    <p:extLst>
      <p:ext uri="{BB962C8B-B14F-4D97-AF65-F5344CB8AC3E}">
        <p14:creationId xmlns:p14="http://schemas.microsoft.com/office/powerpoint/2010/main" val="7254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2448272"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dirty="0"/>
                <a:t>Árbole</a:t>
              </a:r>
              <a:r>
                <a:rPr lang="es-AR" sz="3200" kern="1200" dirty="0"/>
                <a:t>s</a:t>
              </a:r>
              <a:endParaRPr lang="es-ES" sz="3200" kern="1200" dirty="0"/>
            </a:p>
          </p:txBody>
        </p:sp>
      </p:grpSp>
      <p:sp>
        <p:nvSpPr>
          <p:cNvPr id="15" name="CuadroTexto 14"/>
          <p:cNvSpPr txBox="1"/>
          <p:nvPr/>
        </p:nvSpPr>
        <p:spPr>
          <a:xfrm>
            <a:off x="7106750" y="2202705"/>
            <a:ext cx="4968552"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Son estructuras </a:t>
            </a:r>
            <a:r>
              <a:rPr lang="es-AR" sz="2400" b="1" dirty="0"/>
              <a:t>no lineales.</a:t>
            </a:r>
          </a:p>
          <a:p>
            <a:pPr marL="285750" indent="-285750">
              <a:lnSpc>
                <a:spcPct val="150000"/>
              </a:lnSpc>
              <a:buFont typeface="Wingdings" panose="05000000000000000000" pitchFamily="2" charset="2"/>
              <a:buChar char="ü"/>
            </a:pPr>
            <a:r>
              <a:rPr lang="es-AR" sz="2400" dirty="0"/>
              <a:t>Un árbol consta de un conjunto finito de elementos, denominados </a:t>
            </a:r>
            <a:r>
              <a:rPr lang="es-AR" sz="2400" b="1" dirty="0"/>
              <a:t>nodos </a:t>
            </a:r>
            <a:r>
              <a:rPr lang="es-AR" sz="2400" dirty="0"/>
              <a:t>y un conjunto finito de líneas dirigidas, denominadas </a:t>
            </a:r>
            <a:r>
              <a:rPr lang="es-AR" sz="2400" b="1" dirty="0"/>
              <a:t>ramas</a:t>
            </a:r>
            <a:r>
              <a:rPr lang="es-AR" sz="2400" dirty="0"/>
              <a:t>, que conectan los nodos.</a:t>
            </a:r>
          </a:p>
          <a:p>
            <a:pPr marL="285750" indent="-285750">
              <a:lnSpc>
                <a:spcPct val="150000"/>
              </a:lnSpc>
              <a:buFont typeface="Wingdings" panose="05000000000000000000" pitchFamily="2" charset="2"/>
              <a:buChar char="ü"/>
            </a:pPr>
            <a:r>
              <a:rPr lang="es-AR" sz="2400" dirty="0"/>
              <a:t>El número de ramas asociado con un nodo es el </a:t>
            </a:r>
            <a:r>
              <a:rPr lang="es-AR" sz="2400" b="1" dirty="0"/>
              <a:t>grado </a:t>
            </a:r>
            <a:r>
              <a:rPr lang="es-AR" sz="2400" dirty="0"/>
              <a:t>del nodo. </a:t>
            </a:r>
          </a:p>
        </p:txBody>
      </p:sp>
      <p:grpSp>
        <p:nvGrpSpPr>
          <p:cNvPr id="10" name="Grupo 9"/>
          <p:cNvGrpSpPr/>
          <p:nvPr/>
        </p:nvGrpSpPr>
        <p:grpSpPr>
          <a:xfrm>
            <a:off x="370585" y="2924945"/>
            <a:ext cx="6736165" cy="3312368"/>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1895"/>
              <a:chOff x="1765623" y="4152493"/>
              <a:chExt cx="3391398" cy="1311895"/>
            </a:xfrm>
          </p:grpSpPr>
          <p:sp>
            <p:nvSpPr>
              <p:cNvPr id="7" name="CuadroTexto 6"/>
              <p:cNvSpPr txBox="1"/>
              <p:nvPr/>
            </p:nvSpPr>
            <p:spPr>
              <a:xfrm>
                <a:off x="4347927" y="4152493"/>
                <a:ext cx="432048" cy="523220"/>
              </a:xfrm>
              <a:prstGeom prst="rect">
                <a:avLst/>
              </a:prstGeom>
              <a:noFill/>
            </p:spPr>
            <p:txBody>
              <a:bodyPr wrap="square" rtlCol="0">
                <a:spAutoFit/>
              </a:bodyPr>
              <a:lstStyle/>
              <a:p>
                <a:r>
                  <a:rPr lang="es-ES" sz="2800" dirty="0"/>
                  <a:t>W</a:t>
                </a:r>
                <a:endParaRPr lang="es-ES" dirty="0"/>
              </a:p>
            </p:txBody>
          </p:sp>
          <p:sp>
            <p:nvSpPr>
              <p:cNvPr id="22" name="CuadroTexto 21"/>
              <p:cNvSpPr txBox="1"/>
              <p:nvPr/>
            </p:nvSpPr>
            <p:spPr>
              <a:xfrm>
                <a:off x="1765623" y="4941168"/>
                <a:ext cx="432048" cy="523220"/>
              </a:xfrm>
              <a:prstGeom prst="rect">
                <a:avLst/>
              </a:prstGeom>
              <a:noFill/>
            </p:spPr>
            <p:txBody>
              <a:bodyPr wrap="square" rtlCol="0">
                <a:spAutoFit/>
              </a:bodyPr>
              <a:lstStyle/>
              <a:p>
                <a:r>
                  <a:rPr lang="es-ES" sz="2800" dirty="0"/>
                  <a:t>A</a:t>
                </a:r>
                <a:endParaRPr lang="es-ES" dirty="0"/>
              </a:p>
            </p:txBody>
          </p:sp>
          <p:sp>
            <p:nvSpPr>
              <p:cNvPr id="24" name="CuadroTexto 23"/>
              <p:cNvSpPr txBox="1"/>
              <p:nvPr/>
            </p:nvSpPr>
            <p:spPr>
              <a:xfrm>
                <a:off x="2468439" y="4895189"/>
                <a:ext cx="432048" cy="523220"/>
              </a:xfrm>
              <a:prstGeom prst="rect">
                <a:avLst/>
              </a:prstGeom>
              <a:noFill/>
            </p:spPr>
            <p:txBody>
              <a:bodyPr wrap="square" rtlCol="0">
                <a:spAutoFit/>
              </a:bodyPr>
              <a:lstStyle/>
              <a:p>
                <a:r>
                  <a:rPr lang="es-ES" sz="2800" dirty="0"/>
                  <a:t>B</a:t>
                </a:r>
                <a:endParaRPr lang="es-ES" dirty="0"/>
              </a:p>
            </p:txBody>
          </p:sp>
          <p:sp>
            <p:nvSpPr>
              <p:cNvPr id="25" name="CuadroTexto 24"/>
              <p:cNvSpPr txBox="1"/>
              <p:nvPr/>
            </p:nvSpPr>
            <p:spPr>
              <a:xfrm>
                <a:off x="3090594" y="4895189"/>
                <a:ext cx="432048" cy="523220"/>
              </a:xfrm>
              <a:prstGeom prst="rect">
                <a:avLst/>
              </a:prstGeom>
              <a:noFill/>
            </p:spPr>
            <p:txBody>
              <a:bodyPr wrap="square" rtlCol="0">
                <a:spAutoFit/>
              </a:bodyPr>
              <a:lstStyle/>
              <a:p>
                <a:r>
                  <a:rPr lang="es-ES" sz="2800" dirty="0"/>
                  <a:t>C</a:t>
                </a:r>
                <a:endParaRPr lang="es-ES" dirty="0"/>
              </a:p>
            </p:txBody>
          </p:sp>
          <p:sp>
            <p:nvSpPr>
              <p:cNvPr id="26" name="CuadroTexto 25"/>
              <p:cNvSpPr txBox="1"/>
              <p:nvPr/>
            </p:nvSpPr>
            <p:spPr>
              <a:xfrm>
                <a:off x="4053442" y="4941168"/>
                <a:ext cx="432048" cy="523220"/>
              </a:xfrm>
              <a:prstGeom prst="rect">
                <a:avLst/>
              </a:prstGeom>
              <a:noFill/>
            </p:spPr>
            <p:txBody>
              <a:bodyPr wrap="square" rtlCol="0">
                <a:spAutoFit/>
              </a:bodyPr>
              <a:lstStyle/>
              <a:p>
                <a:r>
                  <a:rPr lang="es-ES" sz="2800" dirty="0"/>
                  <a:t>D</a:t>
                </a:r>
                <a:endParaRPr lang="es-ES" dirty="0"/>
              </a:p>
            </p:txBody>
          </p:sp>
          <p:sp>
            <p:nvSpPr>
              <p:cNvPr id="27" name="CuadroTexto 26"/>
              <p:cNvSpPr txBox="1"/>
              <p:nvPr/>
            </p:nvSpPr>
            <p:spPr>
              <a:xfrm>
                <a:off x="4724973" y="4941168"/>
                <a:ext cx="432048" cy="523220"/>
              </a:xfrm>
              <a:prstGeom prst="rect">
                <a:avLst/>
              </a:prstGeom>
              <a:noFill/>
            </p:spPr>
            <p:txBody>
              <a:bodyPr wrap="square" rtlCol="0">
                <a:spAutoFit/>
              </a:bodyPr>
              <a:lstStyle/>
              <a:p>
                <a:r>
                  <a:rPr lang="es-ES" sz="2800" dirty="0"/>
                  <a:t>E</a:t>
                </a:r>
                <a:endParaRPr lang="es-ES" dirty="0"/>
              </a:p>
            </p:txBody>
          </p:sp>
        </p:grpSp>
      </p:grpSp>
    </p:spTree>
    <p:extLst>
      <p:ext uri="{BB962C8B-B14F-4D97-AF65-F5344CB8AC3E}">
        <p14:creationId xmlns:p14="http://schemas.microsoft.com/office/powerpoint/2010/main" val="2079879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239310313"/>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Tree>
    <p:extLst>
      <p:ext uri="{BB962C8B-B14F-4D97-AF65-F5344CB8AC3E}">
        <p14:creationId xmlns:p14="http://schemas.microsoft.com/office/powerpoint/2010/main" val="2471855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2366563"/>
            <a:ext cx="3528392"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2" name="CuadroTexto 1"/>
          <p:cNvSpPr txBox="1"/>
          <p:nvPr/>
        </p:nvSpPr>
        <p:spPr>
          <a:xfrm>
            <a:off x="6055808" y="2274598"/>
            <a:ext cx="5733914" cy="4401205"/>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Sirven para dar un orden determinado a los elementos de una lista.</a:t>
            </a:r>
          </a:p>
          <a:p>
            <a:pPr marL="285750" indent="-285750">
              <a:buFont typeface="Wingdings" panose="05000000000000000000" pitchFamily="2" charset="2"/>
              <a:buChar char="ü"/>
            </a:pPr>
            <a:r>
              <a:rPr lang="es-AR" sz="2400" dirty="0"/>
              <a:t>Ordenar listas en orden alfabético u orden numérico</a:t>
            </a:r>
            <a:r>
              <a:rPr lang="es-ES" sz="2400" dirty="0"/>
              <a:t>. -&gt; Muy usual.</a:t>
            </a:r>
          </a:p>
          <a:p>
            <a:pPr marL="285750" indent="-285750">
              <a:buFont typeface="Wingdings" panose="05000000000000000000" pitchFamily="2" charset="2"/>
              <a:buChar char="ü"/>
            </a:pPr>
            <a:r>
              <a:rPr lang="es-ES" sz="2400" dirty="0"/>
              <a:t>El orden puede ser ascendente (de menor a mayor) o descendente (de </a:t>
            </a:r>
            <a:r>
              <a:rPr lang="es-AR" sz="2400" dirty="0"/>
              <a:t>mayor a menor).</a:t>
            </a:r>
          </a:p>
          <a:p>
            <a:pPr marL="285750" indent="-285750">
              <a:buFont typeface="Wingdings" panose="05000000000000000000" pitchFamily="2" charset="2"/>
              <a:buChar char="ü"/>
            </a:pPr>
            <a:r>
              <a:rPr lang="es-AR" sz="2400" dirty="0"/>
              <a:t>Algunos algoritmos de ordenación son:</a:t>
            </a:r>
          </a:p>
          <a:p>
            <a:pPr marL="742950" lvl="1" indent="-285750">
              <a:buFont typeface="Wingdings" panose="05000000000000000000" pitchFamily="2" charset="2"/>
              <a:buChar char="§"/>
            </a:pPr>
            <a:r>
              <a:rPr lang="es-AR" dirty="0"/>
              <a:t> </a:t>
            </a:r>
            <a:r>
              <a:rPr lang="es-ES" sz="2200" b="1" dirty="0"/>
              <a:t>Ordenamiento por Inserción.</a:t>
            </a:r>
          </a:p>
          <a:p>
            <a:pPr marL="800100" lvl="1" indent="-342900">
              <a:buFont typeface="Wingdings" panose="05000000000000000000" pitchFamily="2" charset="2"/>
              <a:buChar char="§"/>
            </a:pPr>
            <a:r>
              <a:rPr lang="es-ES" sz="2200" b="1" dirty="0"/>
              <a:t>Algoritmo de la Burbuja.</a:t>
            </a:r>
          </a:p>
          <a:p>
            <a:pPr marL="800100" lvl="1" indent="-342900">
              <a:buFont typeface="Wingdings" panose="05000000000000000000" pitchFamily="2" charset="2"/>
              <a:buChar char="§"/>
            </a:pPr>
            <a:r>
              <a:rPr lang="es-ES" sz="2200" b="1" dirty="0"/>
              <a:t>Ordenamiento por Selección.</a:t>
            </a:r>
          </a:p>
          <a:p>
            <a:pPr marL="800100" lvl="1" indent="-342900">
              <a:buFont typeface="Wingdings" panose="05000000000000000000" pitchFamily="2" charset="2"/>
              <a:buChar char="§"/>
            </a:pPr>
            <a:r>
              <a:rPr lang="es-ES" sz="2200" b="1" dirty="0"/>
              <a:t>Algoritmo Quick-</a:t>
            </a:r>
            <a:r>
              <a:rPr lang="es-ES" sz="2200" b="1" dirty="0" err="1"/>
              <a:t>Sort</a:t>
            </a:r>
            <a:endParaRPr lang="es-ES" sz="2200" b="1" dirty="0"/>
          </a:p>
        </p:txBody>
      </p:sp>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l="9213" r="7325"/>
          <a:stretch/>
        </p:blipFill>
        <p:spPr>
          <a:xfrm>
            <a:off x="662429" y="3039720"/>
            <a:ext cx="3450318" cy="3100476"/>
          </a:xfrm>
          <a:prstGeom prst="rect">
            <a:avLst/>
          </a:prstGeom>
        </p:spPr>
      </p:pic>
      <p:pic>
        <p:nvPicPr>
          <p:cNvPr id="4" name="Imagen 3"/>
          <p:cNvPicPr>
            <a:picLocks noChangeAspect="1"/>
          </p:cNvPicPr>
          <p:nvPr/>
        </p:nvPicPr>
        <p:blipFill rotWithShape="1">
          <a:blip r:embed="rId9">
            <a:extLst>
              <a:ext uri="{28A0092B-C50C-407E-A947-70E740481C1C}">
                <a14:useLocalDpi xmlns:a14="http://schemas.microsoft.com/office/drawing/2010/main" val="0"/>
              </a:ext>
            </a:extLst>
          </a:blip>
          <a:srcRect b="18767"/>
          <a:stretch/>
        </p:blipFill>
        <p:spPr>
          <a:xfrm>
            <a:off x="2168710" y="4612475"/>
            <a:ext cx="3810000" cy="2063328"/>
          </a:xfrm>
          <a:prstGeom prst="rect">
            <a:avLst/>
          </a:prstGeom>
        </p:spPr>
      </p:pic>
    </p:spTree>
    <p:extLst>
      <p:ext uri="{BB962C8B-B14F-4D97-AF65-F5344CB8AC3E}">
        <p14:creationId xmlns:p14="http://schemas.microsoft.com/office/powerpoint/2010/main" val="302054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458826" y="4329736"/>
            <a:ext cx="2637968" cy="2317773"/>
          </a:xfrm>
          <a:prstGeom prst="rect">
            <a:avLst/>
          </a:prstGeom>
        </p:spPr>
      </p:pic>
      <p:pic>
        <p:nvPicPr>
          <p:cNvPr id="15" name="Imagen 14"/>
          <p:cNvPicPr>
            <a:picLocks noChangeAspect="1"/>
          </p:cNvPicPr>
          <p:nvPr/>
        </p:nvPicPr>
        <p:blipFill>
          <a:blip r:embed="rId9"/>
          <a:stretch>
            <a:fillRect/>
          </a:stretch>
        </p:blipFill>
        <p:spPr>
          <a:xfrm>
            <a:off x="4953771" y="1805820"/>
            <a:ext cx="5256584" cy="4677118"/>
          </a:xfrm>
          <a:prstGeom prst="rect">
            <a:avLst/>
          </a:prstGeom>
        </p:spPr>
      </p:pic>
      <p:sp>
        <p:nvSpPr>
          <p:cNvPr id="17" name="CuadroTexto 16"/>
          <p:cNvSpPr txBox="1"/>
          <p:nvPr/>
        </p:nvSpPr>
        <p:spPr>
          <a:xfrm>
            <a:off x="10431970" y="1974504"/>
            <a:ext cx="1368152" cy="707886"/>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9" name="CuadroTexto 18"/>
          <p:cNvSpPr txBox="1"/>
          <p:nvPr/>
        </p:nvSpPr>
        <p:spPr>
          <a:xfrm>
            <a:off x="10431970" y="3417086"/>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2º ITERACIÓN</a:t>
            </a:r>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458826" y="4329736"/>
            <a:ext cx="2637968" cy="2317773"/>
          </a:xfrm>
          <a:prstGeom prst="rect">
            <a:avLst/>
          </a:prstGeom>
        </p:spPr>
      </p:pic>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21517" y="1931052"/>
            <a:ext cx="7655573" cy="4306260"/>
          </a:xfrm>
          <a:prstGeom prst="rect">
            <a:avLst/>
          </a:prstGeom>
        </p:spPr>
      </p:pic>
    </p:spTree>
    <p:extLst>
      <p:ext uri="{BB962C8B-B14F-4D97-AF65-F5344CB8AC3E}">
        <p14:creationId xmlns:p14="http://schemas.microsoft.com/office/powerpoint/2010/main" val="1956992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373660" y="4077072"/>
            <a:ext cx="5218284" cy="2677656"/>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algoritmo consiste en comparar cada elemento de la lista con el siguiente (por parejas), si no están en el orden correcto, se intercambian entre sí sus valores. </a:t>
            </a:r>
          </a:p>
          <a:p>
            <a:pPr marL="342900" indent="-342900">
              <a:buFont typeface="Wingdings" panose="05000000000000000000" pitchFamily="2" charset="2"/>
              <a:buChar char="ü"/>
            </a:pPr>
            <a:r>
              <a:rPr lang="es-AR" sz="2400" dirty="0"/>
              <a:t>El valor más pequeño flota hasta el principio de la lista.</a:t>
            </a:r>
            <a:endParaRPr lang="es-ES" sz="2400" dirty="0"/>
          </a:p>
        </p:txBody>
      </p:sp>
      <p:pic>
        <p:nvPicPr>
          <p:cNvPr id="17" name="Imagen 16"/>
          <p:cNvPicPr>
            <a:picLocks noChangeAspect="1"/>
          </p:cNvPicPr>
          <p:nvPr/>
        </p:nvPicPr>
        <p:blipFill rotWithShape="1">
          <a:blip r:embed="rId8"/>
          <a:srcRect r="25929"/>
          <a:stretch/>
        </p:blipFill>
        <p:spPr>
          <a:xfrm>
            <a:off x="5446876" y="1823570"/>
            <a:ext cx="6506749" cy="4931158"/>
          </a:xfrm>
          <a:prstGeom prst="rect">
            <a:avLst/>
          </a:prstGeom>
        </p:spPr>
      </p:pic>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0" name="CuadroTexto 19"/>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2982091" y="3648548"/>
            <a:ext cx="614763" cy="548045"/>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8223" y="3025716"/>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316004" y="1090413"/>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084" y="4655945"/>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63629" y="1126485"/>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390586" y="1931413"/>
            <a:ext cx="7654931" cy="4305899"/>
          </a:xfrm>
          <a:prstGeom prst="rect">
            <a:avLst/>
          </a:prstGeom>
        </p:spPr>
      </p:pic>
    </p:spTree>
    <p:extLst>
      <p:ext uri="{BB962C8B-B14F-4D97-AF65-F5344CB8AC3E}">
        <p14:creationId xmlns:p14="http://schemas.microsoft.com/office/powerpoint/2010/main" val="340844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Marcador de texto 12"/>
          <p:cNvSpPr>
            <a:spLocks noGrp="1"/>
          </p:cNvSpPr>
          <p:nvPr>
            <p:ph type="body" idx="1"/>
          </p:nvPr>
        </p:nvSpPr>
        <p:spPr>
          <a:xfrm>
            <a:off x="2470150" y="1708623"/>
            <a:ext cx="3360420"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t>SIGLO XX</a:t>
            </a:r>
          </a:p>
        </p:txBody>
      </p:sp>
      <p:pic>
        <p:nvPicPr>
          <p:cNvPr id="21" name="Marcador de contenido 2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9936" y="2823751"/>
            <a:ext cx="4896544" cy="3687784"/>
          </a:xfrm>
          <a:ln w="76200">
            <a:solidFill>
              <a:srgbClr val="7030A0"/>
            </a:solidFill>
          </a:ln>
        </p:spPr>
      </p:pic>
      <p:sp>
        <p:nvSpPr>
          <p:cNvPr id="19" name="Marcador de texto 18"/>
          <p:cNvSpPr>
            <a:spLocks noGrp="1"/>
          </p:cNvSpPr>
          <p:nvPr>
            <p:ph type="body" sz="quarter" idx="3"/>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ea typeface="ＭＳ Ｐゴシック" pitchFamily="34" charset="-128"/>
                <a:cs typeface="ＭＳ Ｐゴシック" charset="0"/>
              </a:rPr>
              <a:t>SIGLO XXI</a:t>
            </a:r>
          </a:p>
        </p:txBody>
      </p:sp>
      <p:pic>
        <p:nvPicPr>
          <p:cNvPr id="22" name="Marcador de contenido 2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6080" y="2843528"/>
            <a:ext cx="4406890" cy="3687099"/>
          </a:xfrm>
          <a:ln w="76200">
            <a:solidFill>
              <a:srgbClr val="7030A0"/>
            </a:solidFill>
          </a:ln>
        </p:spPr>
      </p:pic>
      <p:sp>
        <p:nvSpPr>
          <p:cNvPr id="23" name="Título 1"/>
          <p:cNvSpPr>
            <a:spLocks noGrp="1"/>
          </p:cNvSpPr>
          <p:nvPr>
            <p:ph type="title"/>
          </p:nvPr>
        </p:nvSpPr>
        <p:spPr>
          <a:xfrm>
            <a:off x="1534941" y="1123919"/>
            <a:ext cx="9000000" cy="430887"/>
          </a:xfrm>
        </p:spPr>
        <p:txBody>
          <a:bodyPr/>
          <a:lstStyle/>
          <a:p>
            <a:r>
              <a:rPr lang="es-AR" dirty="0"/>
              <a:t>Introducción</a:t>
            </a:r>
          </a:p>
        </p:txBody>
      </p:sp>
    </p:spTree>
    <p:extLst>
      <p:ext uri="{BB962C8B-B14F-4D97-AF65-F5344CB8AC3E}">
        <p14:creationId xmlns:p14="http://schemas.microsoft.com/office/powerpoint/2010/main" val="262077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159648" y="4371679"/>
            <a:ext cx="6408712" cy="230832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Similar al método de la burbuja.</a:t>
            </a:r>
          </a:p>
          <a:p>
            <a:pPr marL="342900" indent="-342900">
              <a:buFont typeface="Wingdings" panose="05000000000000000000" pitchFamily="2" charset="2"/>
              <a:buChar char="ü"/>
            </a:pPr>
            <a:r>
              <a:rPr lang="es-AR" sz="2400" dirty="0"/>
              <a:t>Primero recorre toda la lista buscando el </a:t>
            </a:r>
            <a:r>
              <a:rPr lang="es-AR" sz="2400" b="1" dirty="0"/>
              <a:t>menor/mayor</a:t>
            </a:r>
            <a:r>
              <a:rPr lang="es-AR" sz="2400" dirty="0"/>
              <a:t> de todos los elementos.</a:t>
            </a:r>
          </a:p>
          <a:p>
            <a:pPr marL="342900" indent="-342900">
              <a:buFont typeface="Wingdings" panose="05000000000000000000" pitchFamily="2" charset="2"/>
              <a:buChar char="ü"/>
            </a:pPr>
            <a:r>
              <a:rPr lang="es-AR" sz="2400" dirty="0"/>
              <a:t> En la siguiente iteración se recorre nuevamente la lista pero comenzando en </a:t>
            </a:r>
            <a:r>
              <a:rPr lang="es-AR" sz="2400" b="1" dirty="0"/>
              <a:t>el segundo elemento</a:t>
            </a:r>
            <a:r>
              <a:rPr lang="es-AR" sz="2400" dirty="0"/>
              <a:t>.</a:t>
            </a:r>
            <a:endParaRPr lang="es-ES" sz="3200" dirty="0"/>
          </a:p>
        </p:txBody>
      </p:sp>
      <p:pic>
        <p:nvPicPr>
          <p:cNvPr id="4" name="Imagen 3"/>
          <p:cNvPicPr>
            <a:picLocks noChangeAspect="1"/>
          </p:cNvPicPr>
          <p:nvPr/>
        </p:nvPicPr>
        <p:blipFill rotWithShape="1">
          <a:blip r:embed="rId8"/>
          <a:srcRect r="13962"/>
          <a:stretch/>
        </p:blipFill>
        <p:spPr>
          <a:xfrm>
            <a:off x="6239997" y="1651811"/>
            <a:ext cx="5616624" cy="5233573"/>
          </a:xfrm>
          <a:prstGeom prst="rect">
            <a:avLst/>
          </a:prstGeom>
        </p:spPr>
      </p:pic>
      <p:sp>
        <p:nvSpPr>
          <p:cNvPr id="5" name="CuadroTexto 4"/>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333031" y="1943278"/>
            <a:ext cx="7505824" cy="4222026"/>
          </a:xfrm>
          <a:prstGeom prst="rect">
            <a:avLst/>
          </a:prstGeom>
        </p:spPr>
      </p:pic>
    </p:spTree>
    <p:extLst>
      <p:ext uri="{BB962C8B-B14F-4D97-AF65-F5344CB8AC3E}">
        <p14:creationId xmlns:p14="http://schemas.microsoft.com/office/powerpoint/2010/main" val="108598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Quick-</a:t>
            </a:r>
            <a:r>
              <a:rPr lang="es-ES" dirty="0" err="1"/>
              <a:t>sort</a:t>
            </a:r>
            <a:endParaRPr lang="es-ES" dirty="0"/>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4309420" y="2168385"/>
            <a:ext cx="7882580" cy="427809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tipo de algoritmos se basa en la técnica "divide y vencerás”.</a:t>
            </a:r>
          </a:p>
          <a:p>
            <a:pPr marL="342900" indent="-342900">
              <a:buFont typeface="Wingdings" panose="05000000000000000000" pitchFamily="2" charset="2"/>
              <a:buChar char="ü"/>
            </a:pPr>
            <a:r>
              <a:rPr lang="es-AR" sz="2400" dirty="0"/>
              <a:t>Pasos del algoritmo:</a:t>
            </a:r>
          </a:p>
          <a:p>
            <a:pPr marL="800100" lvl="1" indent="-342900">
              <a:buFont typeface="Wingdings" panose="05000000000000000000" pitchFamily="2" charset="2"/>
              <a:buChar char="§"/>
            </a:pPr>
            <a:r>
              <a:rPr lang="es-AR" sz="2000" dirty="0"/>
              <a:t>Elegir el elemento </a:t>
            </a:r>
            <a:r>
              <a:rPr lang="es-AR" sz="2000" b="1" dirty="0"/>
              <a:t>pivote</a:t>
            </a:r>
            <a:r>
              <a:rPr lang="es-AR" sz="2000" dirty="0"/>
              <a:t>.</a:t>
            </a:r>
          </a:p>
          <a:p>
            <a:pPr marL="800100" lvl="1" indent="-342900">
              <a:buFont typeface="Wingdings" panose="05000000000000000000" pitchFamily="2" charset="2"/>
              <a:buChar char="§"/>
            </a:pPr>
            <a:r>
              <a:rPr lang="es-AR" sz="2000" dirty="0"/>
              <a:t>Resituar los demás elementos de la lista a cada lado del pivote, de manera que a un lado queden todos los menores que él, y al otro los mayores. En este momento, el pivote ocupa exactamente el lugar que le corresponderá en la lista ordenada.</a:t>
            </a:r>
          </a:p>
          <a:p>
            <a:pPr marL="800100" lvl="1" indent="-342900">
              <a:buFont typeface="Wingdings" panose="05000000000000000000" pitchFamily="2" charset="2"/>
              <a:buChar char="§"/>
            </a:pPr>
            <a:r>
              <a:rPr lang="es-AR" sz="2000" dirty="0"/>
              <a:t>La lista queda separada en dos </a:t>
            </a:r>
            <a:r>
              <a:rPr lang="es-AR" sz="2000" dirty="0" err="1"/>
              <a:t>sublistas</a:t>
            </a:r>
            <a:r>
              <a:rPr lang="es-AR" sz="2000" dirty="0"/>
              <a:t>, una formada por los elementos a la izquierda del pivote, y otra por los elementos a su derecha.</a:t>
            </a:r>
          </a:p>
          <a:p>
            <a:pPr marL="800100" lvl="1" indent="-342900">
              <a:buFont typeface="Wingdings" panose="05000000000000000000" pitchFamily="2" charset="2"/>
              <a:buChar char="§"/>
            </a:pPr>
            <a:r>
              <a:rPr lang="es-AR" sz="2000" dirty="0"/>
              <a:t>Repetir este proceso para cada </a:t>
            </a:r>
            <a:r>
              <a:rPr lang="es-AR" sz="2000" dirty="0" err="1"/>
              <a:t>sublista</a:t>
            </a:r>
            <a:r>
              <a:rPr lang="es-AR" sz="2000" dirty="0"/>
              <a:t> mientras éstas contengan más de un elemento.</a:t>
            </a:r>
            <a:endParaRPr lang="es-AR" sz="2800" dirty="0"/>
          </a:p>
        </p:txBody>
      </p:sp>
      <p:sp>
        <p:nvSpPr>
          <p:cNvPr id="15" name="CuadroTexto 1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6237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6023992" y="2619772"/>
            <a:ext cx="5324284" cy="341632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La búsqueda de un elemento dado en una lista.</a:t>
            </a:r>
          </a:p>
          <a:p>
            <a:pPr marL="342900" indent="-342900">
              <a:buFont typeface="Wingdings" panose="05000000000000000000" pitchFamily="2" charset="2"/>
              <a:buChar char="ü"/>
            </a:pPr>
            <a:r>
              <a:rPr lang="es-AR" sz="2400" dirty="0"/>
              <a:t>Tarea muy usual.</a:t>
            </a:r>
          </a:p>
          <a:p>
            <a:pPr marL="342900" indent="-342900">
              <a:buFont typeface="Wingdings" panose="05000000000000000000" pitchFamily="2" charset="2"/>
              <a:buChar char="ü"/>
            </a:pPr>
            <a:r>
              <a:rPr lang="es-AR" sz="2400" dirty="0"/>
              <a:t>Dos algoritmos típicos que realizan esta tarea son:</a:t>
            </a:r>
          </a:p>
          <a:p>
            <a:pPr marL="800100" lvl="1" indent="-342900">
              <a:buFont typeface="Wingdings" panose="05000000000000000000" pitchFamily="2" charset="2"/>
              <a:buChar char="ü"/>
            </a:pPr>
            <a:r>
              <a:rPr lang="es-AR" sz="2400" dirty="0"/>
              <a:t>Búsqueda </a:t>
            </a:r>
            <a:r>
              <a:rPr lang="es-AR" sz="2400" b="1" dirty="0"/>
              <a:t>secuencial -&gt; LISTAS NO ORDENADAS</a:t>
            </a:r>
          </a:p>
          <a:p>
            <a:pPr marL="800100" lvl="1" indent="-342900">
              <a:buFont typeface="Wingdings" panose="05000000000000000000" pitchFamily="2" charset="2"/>
              <a:buChar char="ü"/>
            </a:pPr>
            <a:r>
              <a:rPr lang="es-AR" sz="2400" dirty="0"/>
              <a:t>Búsqueda </a:t>
            </a:r>
            <a:r>
              <a:rPr lang="es-AR" sz="2400" b="1" dirty="0"/>
              <a:t>binaria </a:t>
            </a:r>
            <a:r>
              <a:rPr lang="es-AR" sz="2400" dirty="0"/>
              <a:t>o dicotómica. </a:t>
            </a:r>
            <a:r>
              <a:rPr lang="es-AR" sz="2400" b="1" dirty="0"/>
              <a:t>-&gt; LISTAS ORDENADAS</a:t>
            </a:r>
            <a:endParaRPr lang="es-AR" sz="36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623392" y="2413556"/>
            <a:ext cx="4896544" cy="4140030"/>
          </a:xfrm>
          <a:prstGeom prst="rect">
            <a:avLst/>
          </a:prstGeom>
        </p:spPr>
      </p:pic>
      <p:sp>
        <p:nvSpPr>
          <p:cNvPr id="19" name="CuadroTexto 1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18743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607185" y="2159263"/>
            <a:ext cx="8299972" cy="156966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Recorre secuencialmente la lista: Comienza en la primera posición de la lista y se detiene cuando encuentra el </a:t>
            </a:r>
            <a:r>
              <a:rPr lang="es-AR" sz="2400" b="1" dirty="0"/>
              <a:t>elemento buscado </a:t>
            </a:r>
            <a:r>
              <a:rPr lang="es-AR" sz="2400" dirty="0"/>
              <a:t>o bien se alcanza el </a:t>
            </a:r>
            <a:r>
              <a:rPr lang="es-AR" sz="2400" b="1" dirty="0"/>
              <a:t>final de la lista </a:t>
            </a:r>
            <a:r>
              <a:rPr lang="es-AR" sz="2400" dirty="0"/>
              <a:t>sin haberlo encontrado.</a:t>
            </a:r>
            <a:endParaRPr lang="es-AR" sz="4400" b="1" dirty="0"/>
          </a:p>
        </p:txBody>
      </p:sp>
      <p:grpSp>
        <p:nvGrpSpPr>
          <p:cNvPr id="15" name="Grupo 14"/>
          <p:cNvGrpSpPr/>
          <p:nvPr/>
        </p:nvGrpSpPr>
        <p:grpSpPr>
          <a:xfrm>
            <a:off x="623392" y="221645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3321795"/>
            <a:ext cx="2740612"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i="0" dirty="0">
                <a:ln w="0">
                  <a:solidFill>
                    <a:schemeClr val="accent3">
                      <a:lumMod val="75000"/>
                    </a:schemeClr>
                  </a:solidFill>
                </a:ln>
                <a:solidFill>
                  <a:schemeClr val="accent3">
                    <a:lumMod val="50000"/>
                  </a:schemeClr>
                </a:solidFill>
              </a:rPr>
              <a:t>Búsqueda secuencial</a:t>
            </a:r>
            <a:endParaRPr lang="es-ES"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1716604" y="2975898"/>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4" name="CuadroTexto 3"/>
          <p:cNvSpPr txBox="1"/>
          <p:nvPr/>
        </p:nvSpPr>
        <p:spPr>
          <a:xfrm>
            <a:off x="3935760" y="3746063"/>
            <a:ext cx="8494655" cy="3139321"/>
          </a:xfrm>
          <a:prstGeom prst="rect">
            <a:avLst/>
          </a:prstGeom>
          <a:noFill/>
        </p:spPr>
        <p:txBody>
          <a:bodyPr wrap="square" rtlCol="0">
            <a:spAutoFit/>
          </a:bodyPr>
          <a:lstStyle/>
          <a:p>
            <a:r>
              <a:rPr lang="es-AR" sz="2200" b="1" dirty="0"/>
              <a:t>INICIO </a:t>
            </a:r>
            <a:r>
              <a:rPr lang="es-AR" sz="2200" b="1" dirty="0" err="1"/>
              <a:t>busquedaSecuencial</a:t>
            </a:r>
            <a:r>
              <a:rPr lang="es-AR" sz="2200" b="1" dirty="0"/>
              <a:t> (L: lista de alumnos, a: alumno buscado )</a:t>
            </a:r>
          </a:p>
          <a:p>
            <a:r>
              <a:rPr lang="es-ES" sz="2200" b="1" dirty="0"/>
              <a:t>ENTERO n = longitud(L)</a:t>
            </a:r>
          </a:p>
          <a:p>
            <a:r>
              <a:rPr lang="es-ES" sz="2200" b="1" dirty="0"/>
              <a:t>BOOLEAN </a:t>
            </a:r>
            <a:r>
              <a:rPr lang="es-ES" sz="2200" b="1" dirty="0" err="1"/>
              <a:t>seEncontró</a:t>
            </a:r>
            <a:r>
              <a:rPr lang="es-ES" sz="2200" b="1" dirty="0"/>
              <a:t>= falso; </a:t>
            </a:r>
            <a:r>
              <a:rPr lang="es-AR" sz="2200" b="1" dirty="0"/>
              <a:t>// si es el alumno a.</a:t>
            </a:r>
          </a:p>
          <a:p>
            <a:pPr lvl="1"/>
            <a:r>
              <a:rPr lang="pt-BR" sz="2200" b="1" dirty="0"/>
              <a:t>PARA (ENTERO i = 1; i &lt; n - 1; i++)</a:t>
            </a:r>
          </a:p>
          <a:p>
            <a:pPr lvl="2"/>
            <a:r>
              <a:rPr lang="pt-BR" sz="2200" b="1" dirty="0"/>
              <a:t> </a:t>
            </a:r>
            <a:r>
              <a:rPr lang="es-ES" sz="2200" b="1" dirty="0"/>
              <a:t>SI (L[i] == a)</a:t>
            </a:r>
          </a:p>
          <a:p>
            <a:pPr lvl="2"/>
            <a:r>
              <a:rPr lang="es-ES" sz="2200" b="1" dirty="0"/>
              <a:t> ENTONCES: </a:t>
            </a:r>
            <a:r>
              <a:rPr lang="es-ES" sz="2200" b="1" dirty="0" err="1"/>
              <a:t>seEncontró</a:t>
            </a:r>
            <a:r>
              <a:rPr lang="es-ES" sz="2200" b="1" dirty="0"/>
              <a:t> = verdadero;</a:t>
            </a:r>
          </a:p>
          <a:p>
            <a:pPr lvl="2"/>
            <a:r>
              <a:rPr lang="es-ES" sz="2200" b="1" dirty="0"/>
              <a:t>FIN_SI</a:t>
            </a:r>
          </a:p>
          <a:p>
            <a:pPr lvl="1"/>
            <a:r>
              <a:rPr lang="es-ES" sz="2200" b="1" dirty="0"/>
              <a:t>FIN_PARA</a:t>
            </a:r>
          </a:p>
          <a:p>
            <a:r>
              <a:rPr lang="es-ES" sz="2200" b="1" dirty="0"/>
              <a:t>FIN</a:t>
            </a:r>
          </a:p>
        </p:txBody>
      </p:sp>
      <p:graphicFrame>
        <p:nvGraphicFramePr>
          <p:cNvPr id="5" name="Tabla 4"/>
          <p:cNvGraphicFramePr>
            <a:graphicFrameLocks noGrp="1"/>
          </p:cNvGraphicFramePr>
          <p:nvPr>
            <p:extLst>
              <p:ext uri="{D42A27DB-BD31-4B8C-83A1-F6EECF244321}">
                <p14:modId xmlns:p14="http://schemas.microsoft.com/office/powerpoint/2010/main" val="649112579"/>
              </p:ext>
            </p:extLst>
          </p:nvPr>
        </p:nvGraphicFramePr>
        <p:xfrm>
          <a:off x="263352" y="5132843"/>
          <a:ext cx="3919990" cy="365760"/>
        </p:xfrm>
        <a:graphic>
          <a:graphicData uri="http://schemas.openxmlformats.org/drawingml/2006/table">
            <a:tbl>
              <a:tblPr lastRow="1" bandRow="1">
                <a:tableStyleId>{F5AB1C69-6EDB-4FF4-983F-18BD219EF322}</a:tableStyleId>
              </a:tblPr>
              <a:tblGrid>
                <a:gridCol w="783998">
                  <a:extLst>
                    <a:ext uri="{9D8B030D-6E8A-4147-A177-3AD203B41FA5}">
                      <a16:colId xmlns:a16="http://schemas.microsoft.com/office/drawing/2014/main" val="1431920256"/>
                    </a:ext>
                  </a:extLst>
                </a:gridCol>
                <a:gridCol w="783998">
                  <a:extLst>
                    <a:ext uri="{9D8B030D-6E8A-4147-A177-3AD203B41FA5}">
                      <a16:colId xmlns:a16="http://schemas.microsoft.com/office/drawing/2014/main" val="1252444575"/>
                    </a:ext>
                  </a:extLst>
                </a:gridCol>
                <a:gridCol w="783998">
                  <a:extLst>
                    <a:ext uri="{9D8B030D-6E8A-4147-A177-3AD203B41FA5}">
                      <a16:colId xmlns:a16="http://schemas.microsoft.com/office/drawing/2014/main" val="625917417"/>
                    </a:ext>
                  </a:extLst>
                </a:gridCol>
                <a:gridCol w="783998">
                  <a:extLst>
                    <a:ext uri="{9D8B030D-6E8A-4147-A177-3AD203B41FA5}">
                      <a16:colId xmlns:a16="http://schemas.microsoft.com/office/drawing/2014/main" val="837100628"/>
                    </a:ext>
                  </a:extLst>
                </a:gridCol>
                <a:gridCol w="783998">
                  <a:extLst>
                    <a:ext uri="{9D8B030D-6E8A-4147-A177-3AD203B41FA5}">
                      <a16:colId xmlns:a16="http://schemas.microsoft.com/office/drawing/2014/main" val="3004330882"/>
                    </a:ext>
                  </a:extLst>
                </a:gridCol>
              </a:tblGrid>
              <a:tr h="282377">
                <a:tc>
                  <a:txBody>
                    <a:bodyPr/>
                    <a:lstStyle/>
                    <a:p>
                      <a:pPr algn="ctr"/>
                      <a:r>
                        <a:rPr lang="es-ES" dirty="0">
                          <a:solidFill>
                            <a:schemeClr val="tx1"/>
                          </a:solidFill>
                        </a:rPr>
                        <a:t>María</a:t>
                      </a:r>
                    </a:p>
                  </a:txBody>
                  <a:tcPr/>
                </a:tc>
                <a:tc>
                  <a:txBody>
                    <a:bodyPr/>
                    <a:lstStyle/>
                    <a:p>
                      <a:pPr algn="ctr"/>
                      <a:r>
                        <a:rPr lang="es-ES" dirty="0">
                          <a:solidFill>
                            <a:schemeClr val="tx1"/>
                          </a:solidFill>
                        </a:rPr>
                        <a:t>Luis</a:t>
                      </a:r>
                    </a:p>
                  </a:txBody>
                  <a:tcPr/>
                </a:tc>
                <a:tc>
                  <a:txBody>
                    <a:bodyPr/>
                    <a:lstStyle/>
                    <a:p>
                      <a:pPr algn="ctr"/>
                      <a:r>
                        <a:rPr lang="es-ES" dirty="0">
                          <a:solidFill>
                            <a:schemeClr val="tx1"/>
                          </a:solidFill>
                        </a:rPr>
                        <a:t>Juan</a:t>
                      </a:r>
                    </a:p>
                  </a:txBody>
                  <a:tcPr/>
                </a:tc>
                <a:tc>
                  <a:txBody>
                    <a:bodyPr/>
                    <a:lstStyle/>
                    <a:p>
                      <a:pPr algn="ctr"/>
                      <a:r>
                        <a:rPr lang="es-ES" dirty="0">
                          <a:solidFill>
                            <a:schemeClr val="tx1"/>
                          </a:solidFill>
                        </a:rPr>
                        <a:t>Alan</a:t>
                      </a:r>
                    </a:p>
                  </a:txBody>
                  <a:tcPr/>
                </a:tc>
                <a:tc>
                  <a:txBody>
                    <a:bodyPr/>
                    <a:lstStyle/>
                    <a:p>
                      <a:pPr algn="ctr"/>
                      <a:r>
                        <a:rPr lang="es-ES" dirty="0">
                          <a:solidFill>
                            <a:schemeClr val="tx1"/>
                          </a:solidFill>
                        </a:rPr>
                        <a:t>Sofía</a:t>
                      </a:r>
                    </a:p>
                  </a:txBody>
                  <a:tcPr/>
                </a:tc>
                <a:extLst>
                  <a:ext uri="{0D108BD9-81ED-4DB2-BD59-A6C34878D82A}">
                    <a16:rowId xmlns:a16="http://schemas.microsoft.com/office/drawing/2014/main" val="2674223573"/>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510212519"/>
              </p:ext>
            </p:extLst>
          </p:nvPr>
        </p:nvGraphicFramePr>
        <p:xfrm>
          <a:off x="263352" y="5484917"/>
          <a:ext cx="3919985" cy="370840"/>
        </p:xfrm>
        <a:graphic>
          <a:graphicData uri="http://schemas.openxmlformats.org/drawingml/2006/table">
            <a:tbl>
              <a:tblPr firstRow="1" bandRow="1">
                <a:tableStyleId>{5C22544A-7EE6-4342-B048-85BDC9FD1C3A}</a:tableStyleId>
              </a:tblPr>
              <a:tblGrid>
                <a:gridCol w="783997">
                  <a:extLst>
                    <a:ext uri="{9D8B030D-6E8A-4147-A177-3AD203B41FA5}">
                      <a16:colId xmlns:a16="http://schemas.microsoft.com/office/drawing/2014/main" val="3478368291"/>
                    </a:ext>
                  </a:extLst>
                </a:gridCol>
                <a:gridCol w="783997">
                  <a:extLst>
                    <a:ext uri="{9D8B030D-6E8A-4147-A177-3AD203B41FA5}">
                      <a16:colId xmlns:a16="http://schemas.microsoft.com/office/drawing/2014/main" val="2576565567"/>
                    </a:ext>
                  </a:extLst>
                </a:gridCol>
                <a:gridCol w="783997">
                  <a:extLst>
                    <a:ext uri="{9D8B030D-6E8A-4147-A177-3AD203B41FA5}">
                      <a16:colId xmlns:a16="http://schemas.microsoft.com/office/drawing/2014/main" val="3880031282"/>
                    </a:ext>
                  </a:extLst>
                </a:gridCol>
                <a:gridCol w="783997">
                  <a:extLst>
                    <a:ext uri="{9D8B030D-6E8A-4147-A177-3AD203B41FA5}">
                      <a16:colId xmlns:a16="http://schemas.microsoft.com/office/drawing/2014/main" val="2422789233"/>
                    </a:ext>
                  </a:extLst>
                </a:gridCol>
                <a:gridCol w="783997">
                  <a:extLst>
                    <a:ext uri="{9D8B030D-6E8A-4147-A177-3AD203B41FA5}">
                      <a16:colId xmlns:a16="http://schemas.microsoft.com/office/drawing/2014/main" val="38087446"/>
                    </a:ext>
                  </a:extLst>
                </a:gridCol>
              </a:tblGrid>
              <a:tr h="370840">
                <a:tc>
                  <a:txBody>
                    <a:bodyPr/>
                    <a:lstStyle/>
                    <a:p>
                      <a:pPr algn="ctr"/>
                      <a:r>
                        <a:rPr lang="es-ES"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910156"/>
                  </a:ext>
                </a:extLst>
              </a:tr>
            </a:tbl>
          </a:graphicData>
        </a:graphic>
      </p:graphicFrame>
      <p:sp>
        <p:nvSpPr>
          <p:cNvPr id="14" name="CuadroTexto 13"/>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72818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263352" y="4074170"/>
            <a:ext cx="4248472" cy="2985433"/>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Se dispone de una lista ordenada.</a:t>
            </a:r>
          </a:p>
          <a:p>
            <a:pPr marL="342900" indent="-342900">
              <a:buFont typeface="Wingdings" panose="05000000000000000000" pitchFamily="2" charset="2"/>
              <a:buChar char="ü"/>
            </a:pPr>
            <a:r>
              <a:rPr lang="es-AR" sz="2400" b="1" dirty="0"/>
              <a:t>Aprovecha que la lista está ordenada para ir disminuyendo el espacio de búsqueda.</a:t>
            </a:r>
          </a:p>
          <a:p>
            <a:pPr marL="342900" indent="-342900">
              <a:buFont typeface="Wingdings" panose="05000000000000000000" pitchFamily="2" charset="2"/>
              <a:buChar char="ü"/>
            </a:pPr>
            <a:endParaRPr lang="es-AR" sz="44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dirty="0"/>
              <a:t>Búsqueda Binaria</a:t>
            </a:r>
          </a:p>
        </p:txBody>
      </p:sp>
      <p:sp>
        <p:nvSpPr>
          <p:cNvPr id="11" name="Flecha izquierda 10"/>
          <p:cNvSpPr/>
          <p:nvPr/>
        </p:nvSpPr>
        <p:spPr>
          <a:xfrm rot="5400000" flipH="1">
            <a:off x="1716604" y="2651055"/>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4654787" y="1834420"/>
            <a:ext cx="5923239" cy="4989404"/>
          </a:xfrm>
          <a:prstGeom prst="rect">
            <a:avLst/>
          </a:prstGeom>
        </p:spPr>
      </p:pic>
      <p:sp>
        <p:nvSpPr>
          <p:cNvPr id="19" name="CuadroTexto 18"/>
          <p:cNvSpPr txBox="1"/>
          <p:nvPr/>
        </p:nvSpPr>
        <p:spPr>
          <a:xfrm>
            <a:off x="10764122" y="1092485"/>
            <a:ext cx="1368152" cy="707886"/>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Buscamos el Nº 19</a:t>
            </a:r>
          </a:p>
        </p:txBody>
      </p:sp>
      <p:sp>
        <p:nvSpPr>
          <p:cNvPr id="20" name="CuadroTexto 19"/>
          <p:cNvSpPr txBox="1"/>
          <p:nvPr/>
        </p:nvSpPr>
        <p:spPr>
          <a:xfrm>
            <a:off x="3396197" y="2521182"/>
            <a:ext cx="1117590" cy="1015663"/>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Definir: </a:t>
            </a:r>
            <a:br>
              <a:rPr lang="es-ES" sz="2000" b="1" dirty="0"/>
            </a:br>
            <a:r>
              <a:rPr lang="es-ES" sz="2000" b="1" dirty="0" err="1"/>
              <a:t>izq</a:t>
            </a:r>
            <a:r>
              <a:rPr lang="es-ES" sz="2000" b="1" dirty="0"/>
              <a:t>, der, medio</a:t>
            </a:r>
          </a:p>
        </p:txBody>
      </p:sp>
      <p:sp>
        <p:nvSpPr>
          <p:cNvPr id="21" name="CuadroTexto 20"/>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2"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401364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4"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pSp>
        <p:nvGrpSpPr>
          <p:cNvPr id="5" name="Grupo 4"/>
          <p:cNvGrpSpPr/>
          <p:nvPr/>
        </p:nvGrpSpPr>
        <p:grpSpPr>
          <a:xfrm>
            <a:off x="595493" y="1988840"/>
            <a:ext cx="2772308" cy="564472"/>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p:txBody>
        </p:sp>
      </p:grpSp>
      <p:pic>
        <p:nvPicPr>
          <p:cNvPr id="9" name="Imagen 8"/>
          <p:cNvPicPr>
            <a:picLocks noChangeAspect="1"/>
          </p:cNvPicPr>
          <p:nvPr/>
        </p:nvPicPr>
        <p:blipFill rotWithShape="1">
          <a:blip r:embed="rId2"/>
          <a:srcRect b="9277"/>
          <a:stretch/>
        </p:blipFill>
        <p:spPr>
          <a:xfrm>
            <a:off x="6960096" y="3416319"/>
            <a:ext cx="5010849" cy="2774251"/>
          </a:xfrm>
          <a:prstGeom prst="rect">
            <a:avLst/>
          </a:prstGeom>
        </p:spPr>
      </p:pic>
      <p:pic>
        <p:nvPicPr>
          <p:cNvPr id="10" name="Imagen 9"/>
          <p:cNvPicPr>
            <a:picLocks noChangeAspect="1"/>
          </p:cNvPicPr>
          <p:nvPr/>
        </p:nvPicPr>
        <p:blipFill>
          <a:blip r:embed="rId3"/>
          <a:stretch>
            <a:fillRect/>
          </a:stretch>
        </p:blipFill>
        <p:spPr>
          <a:xfrm>
            <a:off x="839416" y="3501008"/>
            <a:ext cx="4410691" cy="2695951"/>
          </a:xfrm>
          <a:prstGeom prst="rect">
            <a:avLst/>
          </a:prstGeom>
        </p:spPr>
      </p:pic>
      <p:sp>
        <p:nvSpPr>
          <p:cNvPr id="11" name="Rectángulo 10"/>
          <p:cNvSpPr/>
          <p:nvPr/>
        </p:nvSpPr>
        <p:spPr>
          <a:xfrm>
            <a:off x="983620" y="2954654"/>
            <a:ext cx="4122282" cy="461665"/>
          </a:xfrm>
          <a:prstGeom prst="rect">
            <a:avLst/>
          </a:prstGeom>
        </p:spPr>
        <p:txBody>
          <a:bodyPr wrap="none">
            <a:spAutoFit/>
          </a:bodyPr>
          <a:lstStyle/>
          <a:p>
            <a:r>
              <a:rPr lang="es-AR" sz="2400" b="1" dirty="0">
                <a:latin typeface="+mj-lt"/>
              </a:rPr>
              <a:t>RECORRIDO EN PROFUNDIDAD</a:t>
            </a:r>
            <a:endParaRPr lang="es-AR" sz="2400" dirty="0">
              <a:latin typeface="+mj-lt"/>
            </a:endParaRPr>
          </a:p>
        </p:txBody>
      </p:sp>
      <p:sp>
        <p:nvSpPr>
          <p:cNvPr id="12" name="Rectángulo 11"/>
          <p:cNvSpPr/>
          <p:nvPr/>
        </p:nvSpPr>
        <p:spPr>
          <a:xfrm>
            <a:off x="7392144" y="2911102"/>
            <a:ext cx="3499356" cy="461665"/>
          </a:xfrm>
          <a:prstGeom prst="rect">
            <a:avLst/>
          </a:prstGeom>
        </p:spPr>
        <p:txBody>
          <a:bodyPr wrap="none">
            <a:spAutoFit/>
          </a:bodyPr>
          <a:lstStyle/>
          <a:p>
            <a:r>
              <a:rPr lang="es-AR" sz="2400" b="1" dirty="0">
                <a:latin typeface="+mj-lt"/>
              </a:rPr>
              <a:t>RECORRIDO EN ANCHURA</a:t>
            </a:r>
            <a:endParaRPr lang="es-AR" sz="2400" dirty="0">
              <a:latin typeface="+mj-lt"/>
            </a:endParaRPr>
          </a:p>
        </p:txBody>
      </p:sp>
    </p:spTree>
    <p:extLst>
      <p:ext uri="{BB962C8B-B14F-4D97-AF65-F5344CB8AC3E}">
        <p14:creationId xmlns:p14="http://schemas.microsoft.com/office/powerpoint/2010/main" val="4655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556792"/>
            <a:ext cx="4678014" cy="4032448"/>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6320"/>
            <a:ext cx="6467856" cy="4312920"/>
          </a:xfrm>
          <a:prstGeom prst="rect">
            <a:avLst/>
          </a:prstGeom>
        </p:spPr>
      </p:pic>
    </p:spTree>
    <p:extLst>
      <p:ext uri="{BB962C8B-B14F-4D97-AF65-F5344CB8AC3E}">
        <p14:creationId xmlns:p14="http://schemas.microsoft.com/office/powerpoint/2010/main" val="150163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sp>
        <p:nvSpPr>
          <p:cNvPr id="7" name="CuadroTexto 6"/>
          <p:cNvSpPr txBox="1"/>
          <p:nvPr/>
        </p:nvSpPr>
        <p:spPr>
          <a:xfrm>
            <a:off x="623393" y="1628801"/>
            <a:ext cx="2290167" cy="584775"/>
          </a:xfrm>
          <a:prstGeom prst="rect">
            <a:avLst/>
          </a:prstGeom>
          <a:noFill/>
        </p:spPr>
        <p:txBody>
          <a:bodyPr wrap="square" rtlCol="0">
            <a:spAutoFit/>
          </a:bodyPr>
          <a:lstStyle/>
          <a:p>
            <a:r>
              <a:rPr lang="es-ES" sz="3200"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pic>
        <p:nvPicPr>
          <p:cNvPr id="4" name="Imagen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2991" y="1916832"/>
            <a:ext cx="6706661" cy="392191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417" y="2464881"/>
            <a:ext cx="541844" cy="541844"/>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2083381"/>
            <a:ext cx="1481760" cy="148176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178" y="2371987"/>
            <a:ext cx="644417" cy="644417"/>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6104" y="2345942"/>
            <a:ext cx="794313" cy="794313"/>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385" y="2294305"/>
            <a:ext cx="799783" cy="799783"/>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4683" y="2360445"/>
            <a:ext cx="792088" cy="792088"/>
          </a:xfrm>
          <a:prstGeom prst="rect">
            <a:avLst/>
          </a:prstGeom>
        </p:spPr>
      </p:pic>
      <p:pic>
        <p:nvPicPr>
          <p:cNvPr id="13" name="Imagen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4998" y="5589950"/>
            <a:ext cx="905221" cy="905221"/>
          </a:xfrm>
          <a:prstGeom prst="rect">
            <a:avLst/>
          </a:prstGeom>
        </p:spPr>
      </p:pic>
      <p:pic>
        <p:nvPicPr>
          <p:cNvPr id="12" name="Imagen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2399" y="5336730"/>
            <a:ext cx="1192238" cy="1192238"/>
          </a:xfrm>
          <a:prstGeom prst="rect">
            <a:avLst/>
          </a:prstGeom>
        </p:spPr>
      </p:pic>
      <p:pic>
        <p:nvPicPr>
          <p:cNvPr id="11" name="Imagen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794" y="5589949"/>
            <a:ext cx="685800" cy="685800"/>
          </a:xfrm>
          <a:prstGeom prst="rect">
            <a:avLst/>
          </a:prstGeom>
        </p:spPr>
      </p:pic>
      <p:pic>
        <p:nvPicPr>
          <p:cNvPr id="14" name="Imagen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6183" y="5676919"/>
            <a:ext cx="630985" cy="630985"/>
          </a:xfrm>
          <a:prstGeom prst="rect">
            <a:avLst/>
          </a:prstGeom>
        </p:spPr>
      </p:pic>
      <p:pic>
        <p:nvPicPr>
          <p:cNvPr id="15" name="Imagen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0417" y="5632118"/>
            <a:ext cx="886355" cy="886355"/>
          </a:xfrm>
          <a:prstGeom prst="rect">
            <a:avLst/>
          </a:prstGeom>
        </p:spPr>
      </p:pic>
      <p:pic>
        <p:nvPicPr>
          <p:cNvPr id="16" name="Imagen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91402" y="5661585"/>
            <a:ext cx="720080" cy="720080"/>
          </a:xfrm>
          <a:prstGeom prst="rect">
            <a:avLst/>
          </a:prstGeom>
        </p:spPr>
      </p:pic>
      <p:sp>
        <p:nvSpPr>
          <p:cNvPr id="17" name="CuadroTexto 16"/>
          <p:cNvSpPr txBox="1"/>
          <p:nvPr/>
        </p:nvSpPr>
        <p:spPr>
          <a:xfrm>
            <a:off x="623392" y="1650892"/>
            <a:ext cx="2962225" cy="584775"/>
          </a:xfrm>
          <a:prstGeom prst="rect">
            <a:avLst/>
          </a:prstGeom>
          <a:noFill/>
        </p:spPr>
        <p:txBody>
          <a:bodyPr wrap="square" rtlCol="0">
            <a:spAutoFit/>
          </a:bodyPr>
          <a:lstStyle/>
          <a:p>
            <a:r>
              <a:rPr lang="es-ES" sz="3200" b="1" dirty="0"/>
              <a:t>COMPUTADORA</a:t>
            </a:r>
          </a:p>
        </p:txBody>
      </p:sp>
    </p:spTree>
    <p:extLst>
      <p:ext uri="{BB962C8B-B14F-4D97-AF65-F5344CB8AC3E}">
        <p14:creationId xmlns:p14="http://schemas.microsoft.com/office/powerpoint/2010/main" val="2131813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6555</TotalTime>
  <Words>3498</Words>
  <Application>Microsoft Office PowerPoint</Application>
  <PresentationFormat>Panorámica</PresentationFormat>
  <Paragraphs>794</Paragraphs>
  <Slides>77</Slides>
  <Notes>40</Notes>
  <HiddenSlides>35</HiddenSlides>
  <MMClips>3</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77</vt:i4>
      </vt:variant>
    </vt:vector>
  </HeadingPairs>
  <TitlesOfParts>
    <vt:vector size="86" baseType="lpstr">
      <vt:lpstr>ＭＳ Ｐゴシック</vt:lpstr>
      <vt:lpstr>ＭＳ Ｐゴシック</vt:lpstr>
      <vt:lpstr>Arial</vt:lpstr>
      <vt:lpstr>Calibri</vt:lpstr>
      <vt:lpstr>Calibri-Identity-H</vt:lpstr>
      <vt:lpstr>Consolas</vt:lpstr>
      <vt:lpstr>Times New Roman</vt:lpstr>
      <vt:lpstr>Wingdings</vt:lpstr>
      <vt:lpstr>Ministerio de Producción</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 </vt:lpstr>
      <vt:lpstr>Introducción</vt:lpstr>
      <vt:lpstr>Introducción</vt:lpstr>
      <vt:lpstr>Elementos Informáticos</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Analia Avella</dc:creator>
  <cp:lastModifiedBy>Judith Meles</cp:lastModifiedBy>
  <cp:revision>732</cp:revision>
  <dcterms:created xsi:type="dcterms:W3CDTF">2016-03-29T13:37:48Z</dcterms:created>
  <dcterms:modified xsi:type="dcterms:W3CDTF">2017-02-09T12:55:30Z</dcterms:modified>
</cp:coreProperties>
</file>